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notesMasterIdLst>
    <p:notesMasterId r:id="rId30"/>
  </p:notesMasterIdLst>
  <p:handoutMasterIdLst>
    <p:handoutMasterId r:id="rId31"/>
  </p:handoutMasterIdLst>
  <p:sldIdLst>
    <p:sldId id="256" r:id="rId2"/>
    <p:sldId id="272" r:id="rId3"/>
    <p:sldId id="257" r:id="rId4"/>
    <p:sldId id="277" r:id="rId5"/>
    <p:sldId id="262" r:id="rId6"/>
    <p:sldId id="260" r:id="rId7"/>
    <p:sldId id="290" r:id="rId8"/>
    <p:sldId id="275" r:id="rId9"/>
    <p:sldId id="263" r:id="rId10"/>
    <p:sldId id="261" r:id="rId11"/>
    <p:sldId id="284" r:id="rId12"/>
    <p:sldId id="273" r:id="rId13"/>
    <p:sldId id="264" r:id="rId14"/>
    <p:sldId id="267" r:id="rId15"/>
    <p:sldId id="270" r:id="rId16"/>
    <p:sldId id="269" r:id="rId17"/>
    <p:sldId id="268" r:id="rId18"/>
    <p:sldId id="271" r:id="rId19"/>
    <p:sldId id="285" r:id="rId20"/>
    <p:sldId id="287" r:id="rId21"/>
    <p:sldId id="288" r:id="rId22"/>
    <p:sldId id="289" r:id="rId23"/>
    <p:sldId id="286" r:id="rId24"/>
    <p:sldId id="278" r:id="rId25"/>
    <p:sldId id="280" r:id="rId26"/>
    <p:sldId id="281" r:id="rId27"/>
    <p:sldId id="283" r:id="rId28"/>
    <p:sldId id="291" r:id="rId29"/>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767171"/>
    <a:srgbClr val="C00000"/>
    <a:srgbClr val="F4B082"/>
    <a:srgbClr val="2F5597"/>
    <a:srgbClr val="5B9BD5"/>
    <a:srgbClr val="306492"/>
    <a:srgbClr val="3C71A1"/>
    <a:srgbClr val="5D81A8"/>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9" d="100"/>
          <a:sy n="129" d="100"/>
        </p:scale>
        <p:origin x="1002" y="12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Scrap and Rework Tracking</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Scrap</c:v>
                </c:pt>
              </c:strCache>
            </c:strRef>
          </c:tx>
          <c:spPr>
            <a:solidFill>
              <a:schemeClr val="accent1"/>
            </a:solidFill>
            <a:ln>
              <a:noFill/>
            </a:ln>
            <a:effectLst/>
          </c:spPr>
          <c:invertIfNegative val="0"/>
          <c:cat>
            <c:strRef>
              <c:f>Sheet1!$A$2:$A$7</c:f>
              <c:strCache>
                <c:ptCount val="6"/>
                <c:pt idx="0">
                  <c:v>Jan</c:v>
                </c:pt>
                <c:pt idx="1">
                  <c:v>Feb</c:v>
                </c:pt>
                <c:pt idx="2">
                  <c:v>Mar</c:v>
                </c:pt>
                <c:pt idx="3">
                  <c:v>Apr</c:v>
                </c:pt>
                <c:pt idx="4">
                  <c:v>May</c:v>
                </c:pt>
                <c:pt idx="5">
                  <c:v>Jun</c:v>
                </c:pt>
              </c:strCache>
            </c:strRef>
          </c:cat>
          <c:val>
            <c:numRef>
              <c:f>Sheet1!$B$2:$B$7</c:f>
              <c:numCache>
                <c:formatCode>General</c:formatCode>
                <c:ptCount val="6"/>
                <c:pt idx="0">
                  <c:v>15</c:v>
                </c:pt>
                <c:pt idx="1">
                  <c:v>25</c:v>
                </c:pt>
                <c:pt idx="2">
                  <c:v>18</c:v>
                </c:pt>
                <c:pt idx="3">
                  <c:v>8</c:v>
                </c:pt>
                <c:pt idx="4">
                  <c:v>9</c:v>
                </c:pt>
                <c:pt idx="5">
                  <c:v>4</c:v>
                </c:pt>
              </c:numCache>
            </c:numRef>
          </c:val>
        </c:ser>
        <c:ser>
          <c:idx val="1"/>
          <c:order val="1"/>
          <c:tx>
            <c:strRef>
              <c:f>Sheet1!$C$1</c:f>
              <c:strCache>
                <c:ptCount val="1"/>
                <c:pt idx="0">
                  <c:v>Rework</c:v>
                </c:pt>
              </c:strCache>
            </c:strRef>
          </c:tx>
          <c:spPr>
            <a:solidFill>
              <a:schemeClr val="accent3"/>
            </a:solidFill>
            <a:ln>
              <a:noFill/>
            </a:ln>
            <a:effectLst/>
          </c:spPr>
          <c:invertIfNegative val="0"/>
          <c:cat>
            <c:strRef>
              <c:f>Sheet1!$A$2:$A$7</c:f>
              <c:strCache>
                <c:ptCount val="6"/>
                <c:pt idx="0">
                  <c:v>Jan</c:v>
                </c:pt>
                <c:pt idx="1">
                  <c:v>Feb</c:v>
                </c:pt>
                <c:pt idx="2">
                  <c:v>Mar</c:v>
                </c:pt>
                <c:pt idx="3">
                  <c:v>Apr</c:v>
                </c:pt>
                <c:pt idx="4">
                  <c:v>May</c:v>
                </c:pt>
                <c:pt idx="5">
                  <c:v>Jun</c:v>
                </c:pt>
              </c:strCache>
            </c:strRef>
          </c:cat>
          <c:val>
            <c:numRef>
              <c:f>Sheet1!$C$2:$C$7</c:f>
              <c:numCache>
                <c:formatCode>General</c:formatCode>
                <c:ptCount val="6"/>
                <c:pt idx="0">
                  <c:v>30</c:v>
                </c:pt>
                <c:pt idx="1">
                  <c:v>5</c:v>
                </c:pt>
                <c:pt idx="2">
                  <c:v>25</c:v>
                </c:pt>
                <c:pt idx="3">
                  <c:v>10</c:v>
                </c:pt>
                <c:pt idx="4">
                  <c:v>12</c:v>
                </c:pt>
                <c:pt idx="5">
                  <c:v>4</c:v>
                </c:pt>
              </c:numCache>
            </c:numRef>
          </c:val>
        </c:ser>
        <c:dLbls>
          <c:showLegendKey val="0"/>
          <c:showVal val="0"/>
          <c:showCatName val="0"/>
          <c:showSerName val="0"/>
          <c:showPercent val="0"/>
          <c:showBubbleSize val="0"/>
        </c:dLbls>
        <c:gapWidth val="150"/>
        <c:overlap val="100"/>
        <c:axId val="314783856"/>
        <c:axId val="314783464"/>
      </c:barChart>
      <c:lineChart>
        <c:grouping val="standard"/>
        <c:varyColors val="0"/>
        <c:ser>
          <c:idx val="2"/>
          <c:order val="2"/>
          <c:tx>
            <c:strRef>
              <c:f>Sheet1!$D$1</c:f>
              <c:strCache>
                <c:ptCount val="1"/>
                <c:pt idx="0">
                  <c:v>Goal</c:v>
                </c:pt>
              </c:strCache>
            </c:strRef>
          </c:tx>
          <c:spPr>
            <a:ln w="19050" cap="rnd" cmpd="sng" algn="ctr">
              <a:solidFill>
                <a:schemeClr val="accent5"/>
              </a:solidFill>
              <a:prstDash val="solid"/>
              <a:round/>
            </a:ln>
            <a:effectLst/>
          </c:spPr>
          <c:marker>
            <c:symbol val="none"/>
          </c:marker>
          <c:cat>
            <c:strRef>
              <c:f>Sheet1!$A$2:$A$7</c:f>
              <c:strCache>
                <c:ptCount val="6"/>
                <c:pt idx="0">
                  <c:v>Jan</c:v>
                </c:pt>
                <c:pt idx="1">
                  <c:v>Feb</c:v>
                </c:pt>
                <c:pt idx="2">
                  <c:v>Mar</c:v>
                </c:pt>
                <c:pt idx="3">
                  <c:v>Apr</c:v>
                </c:pt>
                <c:pt idx="4">
                  <c:v>May</c:v>
                </c:pt>
                <c:pt idx="5">
                  <c:v>Jun</c:v>
                </c:pt>
              </c:strCache>
            </c:strRef>
          </c:cat>
          <c:val>
            <c:numRef>
              <c:f>Sheet1!$D$2:$D$7</c:f>
              <c:numCache>
                <c:formatCode>General</c:formatCode>
                <c:ptCount val="6"/>
                <c:pt idx="0">
                  <c:v>50</c:v>
                </c:pt>
                <c:pt idx="1">
                  <c:v>45</c:v>
                </c:pt>
                <c:pt idx="2">
                  <c:v>40</c:v>
                </c:pt>
                <c:pt idx="3">
                  <c:v>35</c:v>
                </c:pt>
                <c:pt idx="4">
                  <c:v>30</c:v>
                </c:pt>
                <c:pt idx="5">
                  <c:v>25</c:v>
                </c:pt>
              </c:numCache>
            </c:numRef>
          </c:val>
          <c:smooth val="0"/>
        </c:ser>
        <c:dLbls>
          <c:showLegendKey val="0"/>
          <c:showVal val="0"/>
          <c:showCatName val="0"/>
          <c:showSerName val="0"/>
          <c:showPercent val="0"/>
          <c:showBubbleSize val="0"/>
        </c:dLbls>
        <c:marker val="1"/>
        <c:smooth val="0"/>
        <c:axId val="314783856"/>
        <c:axId val="314783464"/>
      </c:lineChart>
      <c:catAx>
        <c:axId val="314783856"/>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14783464"/>
        <c:crosses val="autoZero"/>
        <c:auto val="0"/>
        <c:lblAlgn val="ctr"/>
        <c:lblOffset val="100"/>
        <c:noMultiLvlLbl val="0"/>
      </c:catAx>
      <c:valAx>
        <c:axId val="314783464"/>
        <c:scaling>
          <c:orientation val="minMax"/>
          <c:max val="60"/>
        </c:scaling>
        <c:delete val="0"/>
        <c:axPos val="l"/>
        <c:majorGridlines>
          <c:spPr>
            <a:ln w="6350" cap="flat" cmpd="sng" algn="ctr">
              <a:solidFill>
                <a:schemeClr val="tx1">
                  <a:tint val="75000"/>
                </a:schemeClr>
              </a:solidFill>
              <a:prstDash val="solid"/>
              <a:round/>
            </a:ln>
            <a:effectLst/>
          </c:spPr>
        </c:majorGridlines>
        <c:title>
          <c:tx>
            <c:rich>
              <a:bodyPr rot="-540000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n-US" dirty="0"/>
                  <a:t>Rework</a:t>
                </a:r>
                <a:r>
                  <a:rPr lang="en-US" baseline="0" dirty="0"/>
                  <a:t> and Scrap Costs</a:t>
                </a:r>
              </a:p>
              <a:p>
                <a:pPr>
                  <a:defRPr/>
                </a:pPr>
                <a:r>
                  <a:rPr lang="en-US" baseline="0" dirty="0"/>
                  <a:t>(in Thousands)</a:t>
                </a:r>
                <a:endParaRPr lang="en-US" dirty="0"/>
              </a:p>
            </c:rich>
          </c:tx>
          <c:overlay val="0"/>
          <c:spPr>
            <a:noFill/>
            <a:ln>
              <a:noFill/>
            </a:ln>
            <a:effectLst/>
          </c:spPr>
          <c:txPr>
            <a:bodyPr rot="-54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147838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solidFill>
        <a:srgbClr val="141400"/>
      </a:solidFill>
      <a:prstDash val="solid"/>
      <a:miter lim="800000"/>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B9634B-2689-4665-A1F5-3AEEBE925208}"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F1F0C404-4CD5-4A92-BFC9-3D6B5EFC02D7}">
      <dgm:prSet phldrT="[Text]" custT="1"/>
      <dgm:spPr>
        <a:xfrm>
          <a:off x="2019135" y="1275603"/>
          <a:ext cx="1618343" cy="1512793"/>
        </a:xfrm>
        <a:solidFill>
          <a:srgbClr val="2F5597"/>
        </a:solidFill>
        <a:ln w="25400" cap="flat" cmpd="sng" algn="ctr">
          <a:noFill/>
          <a:prstDash val="solid"/>
        </a:ln>
        <a:effectLst/>
      </dgm:spPr>
      <dgm:t>
        <a:bodyPr/>
        <a:lstStyle/>
        <a:p>
          <a:r>
            <a:rPr lang="en-US" sz="3600" dirty="0" smtClean="0">
              <a:solidFill>
                <a:srgbClr val="FFFFFF"/>
              </a:solidFill>
              <a:latin typeface="Arial"/>
              <a:ea typeface="+mn-ea"/>
              <a:cs typeface="+mn-cs"/>
            </a:rPr>
            <a:t>CAB</a:t>
          </a:r>
          <a:endParaRPr lang="en-US" sz="3600" dirty="0">
            <a:solidFill>
              <a:srgbClr val="FFFFFF"/>
            </a:solidFill>
            <a:latin typeface="Arial"/>
            <a:ea typeface="+mn-ea"/>
            <a:cs typeface="+mn-cs"/>
          </a:endParaRPr>
        </a:p>
      </dgm:t>
    </dgm:pt>
    <dgm:pt modelId="{36E1B27A-85E7-4F59-884B-EB25C347D0ED}" type="parTrans" cxnId="{A1963CED-4709-44C6-B3F8-8F27061D4C44}">
      <dgm:prSet/>
      <dgm:spPr/>
      <dgm:t>
        <a:bodyPr/>
        <a:lstStyle/>
        <a:p>
          <a:endParaRPr lang="en-US" sz="2400"/>
        </a:p>
      </dgm:t>
    </dgm:pt>
    <dgm:pt modelId="{49BB9CCA-B9B4-4758-8DE7-DD12CA0BE0B1}" type="sibTrans" cxnId="{A1963CED-4709-44C6-B3F8-8F27061D4C44}">
      <dgm:prSet/>
      <dgm:spPr/>
      <dgm:t>
        <a:bodyPr/>
        <a:lstStyle/>
        <a:p>
          <a:endParaRPr lang="en-US" sz="2400"/>
        </a:p>
      </dgm:t>
    </dgm:pt>
    <dgm:pt modelId="{E9EC7326-79DB-44EF-9A12-F0B8A638403F}">
      <dgm:prSet phldrT="[Text]" custT="1"/>
      <dgm:spPr>
        <a:xfrm>
          <a:off x="2506918" y="-128427"/>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GIDEP &amp; Warning Alerts</a:t>
          </a:r>
          <a:endParaRPr lang="en-US" sz="1000" b="1" dirty="0">
            <a:solidFill>
              <a:srgbClr val="FFFFFF"/>
            </a:solidFill>
            <a:latin typeface="Arial"/>
            <a:ea typeface="+mn-ea"/>
            <a:cs typeface="+mn-cs"/>
          </a:endParaRPr>
        </a:p>
      </dgm:t>
    </dgm:pt>
    <dgm:pt modelId="{834F298F-D0F8-4B7A-9DB7-0BE2B40DA7EF}" type="parTrans" cxnId="{D252257A-B2BE-458B-9D20-F90EA6A0019E}">
      <dgm:prSet custT="1"/>
      <dgm:spPr>
        <a:solidFill>
          <a:srgbClr val="2F5597"/>
        </a:solidFill>
      </dgm:spPr>
      <dgm:t>
        <a:bodyPr/>
        <a:lstStyle/>
        <a:p>
          <a:endParaRPr lang="en-US" sz="700"/>
        </a:p>
      </dgm:t>
    </dgm:pt>
    <dgm:pt modelId="{39346848-9E4C-4E47-8A78-FBB0BD66FBED}" type="sibTrans" cxnId="{D252257A-B2BE-458B-9D20-F90EA6A0019E}">
      <dgm:prSet/>
      <dgm:spPr>
        <a:xfrm>
          <a:off x="981119" y="184812"/>
          <a:ext cx="3694374" cy="3694374"/>
        </a:xfrm>
        <a:prstGeom prst="blockArc">
          <a:avLst>
            <a:gd name="adj1" fmla="val 16200000"/>
            <a:gd name="adj2" fmla="val 174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5A81A85E-3C43-41A5-A834-32A523F642C0}">
      <dgm:prSet phldrT="[Text]" custT="1"/>
      <dgm:spPr>
        <a:xfrm>
          <a:off x="3685103" y="300396"/>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Customer Issues / CARs</a:t>
          </a:r>
          <a:endParaRPr lang="en-US" sz="1000" b="1" dirty="0">
            <a:solidFill>
              <a:srgbClr val="FFFFFF"/>
            </a:solidFill>
            <a:latin typeface="Arial"/>
            <a:ea typeface="+mn-ea"/>
            <a:cs typeface="+mn-cs"/>
          </a:endParaRPr>
        </a:p>
      </dgm:t>
    </dgm:pt>
    <dgm:pt modelId="{993D339B-A08D-4B7C-812F-4689AA600028}" type="parTrans" cxnId="{70591DC3-95B7-498B-8FFB-B1EC18A22652}">
      <dgm:prSet custT="1"/>
      <dgm:spPr>
        <a:solidFill>
          <a:srgbClr val="2F5597"/>
        </a:solidFill>
      </dgm:spPr>
      <dgm:t>
        <a:bodyPr/>
        <a:lstStyle/>
        <a:p>
          <a:endParaRPr lang="en-US" sz="700"/>
        </a:p>
      </dgm:t>
    </dgm:pt>
    <dgm:pt modelId="{5903DE81-615C-4E38-961D-1036B089FFE8}" type="sibTrans" cxnId="{70591DC3-95B7-498B-8FFB-B1EC18A22652}">
      <dgm:prSet/>
      <dgm:spPr>
        <a:xfrm>
          <a:off x="981119" y="184812"/>
          <a:ext cx="3694374" cy="3694374"/>
        </a:xfrm>
        <a:prstGeom prst="blockArc">
          <a:avLst>
            <a:gd name="adj1" fmla="val 18600000"/>
            <a:gd name="adj2" fmla="val 198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3F1F5064-34E7-4997-8948-E6035054E142}">
      <dgm:prSet phldrT="[Text]" custT="1"/>
      <dgm:spPr>
        <a:xfrm>
          <a:off x="4094283" y="788037"/>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Stock Purges</a:t>
          </a:r>
          <a:endParaRPr lang="en-US" sz="1000" b="1" dirty="0">
            <a:solidFill>
              <a:srgbClr val="FFFFFF"/>
            </a:solidFill>
            <a:latin typeface="Arial"/>
            <a:ea typeface="+mn-ea"/>
            <a:cs typeface="+mn-cs"/>
          </a:endParaRPr>
        </a:p>
      </dgm:t>
    </dgm:pt>
    <dgm:pt modelId="{AEB51B33-D7C0-4202-A5FA-DAAD14156B90}" type="parTrans" cxnId="{EA7FEEA7-26DC-4732-A707-1EB5608C3751}">
      <dgm:prSet custT="1"/>
      <dgm:spPr>
        <a:solidFill>
          <a:srgbClr val="2F5597"/>
        </a:solidFill>
      </dgm:spPr>
      <dgm:t>
        <a:bodyPr/>
        <a:lstStyle/>
        <a:p>
          <a:endParaRPr lang="en-US" sz="700"/>
        </a:p>
      </dgm:t>
    </dgm:pt>
    <dgm:pt modelId="{058EE59F-6363-45CB-9563-C98B20FB9439}" type="sibTrans" cxnId="{EA7FEEA7-26DC-4732-A707-1EB5608C3751}">
      <dgm:prSet/>
      <dgm:spPr>
        <a:xfrm>
          <a:off x="981119" y="184812"/>
          <a:ext cx="3694374" cy="3694374"/>
        </a:xfrm>
        <a:prstGeom prst="blockArc">
          <a:avLst>
            <a:gd name="adj1" fmla="val 19800000"/>
            <a:gd name="adj2" fmla="val 210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0EE0C9AA-E295-4A45-8E06-30D48381FD02}">
      <dgm:prSet phldrT="[Text]" custT="1"/>
      <dgm:spPr>
        <a:xfrm>
          <a:off x="4289033" y="1395009"/>
          <a:ext cx="688714" cy="637410"/>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pPr>
            <a:spcAft>
              <a:spcPts val="0"/>
            </a:spcAft>
          </a:pPr>
          <a:r>
            <a:rPr lang="en-US" sz="1000" b="1" dirty="0" smtClean="0">
              <a:solidFill>
                <a:srgbClr val="FFFFFF"/>
              </a:solidFill>
              <a:latin typeface="Arial"/>
              <a:ea typeface="+mn-ea"/>
              <a:cs typeface="+mn-cs"/>
            </a:rPr>
            <a:t>Audit/</a:t>
          </a:r>
        </a:p>
        <a:p>
          <a:pPr>
            <a:spcAft>
              <a:spcPts val="0"/>
            </a:spcAft>
          </a:pPr>
          <a:r>
            <a:rPr lang="en-US" sz="1000" b="1" dirty="0" smtClean="0">
              <a:solidFill>
                <a:srgbClr val="FFFFFF"/>
              </a:solidFill>
              <a:latin typeface="Arial"/>
              <a:ea typeface="+mn-ea"/>
              <a:cs typeface="+mn-cs"/>
            </a:rPr>
            <a:t>Assessment Results</a:t>
          </a:r>
          <a:endParaRPr lang="en-US" sz="1000" b="1" dirty="0">
            <a:solidFill>
              <a:srgbClr val="FFFFFF"/>
            </a:solidFill>
            <a:latin typeface="Arial"/>
            <a:ea typeface="+mn-ea"/>
            <a:cs typeface="+mn-cs"/>
          </a:endParaRPr>
        </a:p>
      </dgm:t>
    </dgm:pt>
    <dgm:pt modelId="{AED27BFF-F0B5-4E49-B61F-E54850818F75}" type="parTrans" cxnId="{6DA7B30A-C9A1-4C5C-9DDD-30F975A2F9ED}">
      <dgm:prSet custT="1"/>
      <dgm:spPr>
        <a:solidFill>
          <a:srgbClr val="2F5597"/>
        </a:solidFill>
      </dgm:spPr>
      <dgm:t>
        <a:bodyPr/>
        <a:lstStyle/>
        <a:p>
          <a:endParaRPr lang="en-US" sz="700"/>
        </a:p>
      </dgm:t>
    </dgm:pt>
    <dgm:pt modelId="{5D411995-0EA6-45B7-98A6-934F834480F3}" type="sibTrans" cxnId="{6DA7B30A-C9A1-4C5C-9DDD-30F975A2F9ED}">
      <dgm:prSet/>
      <dgm:spPr>
        <a:xfrm>
          <a:off x="981119" y="184812"/>
          <a:ext cx="3694374" cy="3694374"/>
        </a:xfrm>
        <a:prstGeom prst="blockArc">
          <a:avLst>
            <a:gd name="adj1" fmla="val 21000000"/>
            <a:gd name="adj2" fmla="val 6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D98FE925-D2D6-4B9A-B31A-C59974A7D1A3}">
      <dgm:prSet phldrT="[Text]" custT="1"/>
      <dgm:spPr>
        <a:xfrm>
          <a:off x="4312002" y="2022788"/>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Manufacturing Losses (Scrap and Rework)</a:t>
          </a:r>
          <a:endParaRPr lang="en-US" sz="1000" b="1" dirty="0">
            <a:solidFill>
              <a:srgbClr val="FFFFFF"/>
            </a:solidFill>
            <a:latin typeface="Arial"/>
            <a:ea typeface="+mn-ea"/>
            <a:cs typeface="+mn-cs"/>
          </a:endParaRPr>
        </a:p>
      </dgm:t>
    </dgm:pt>
    <dgm:pt modelId="{657BB691-C4EB-4C3A-A4E3-BFC105ADB3F1}" type="parTrans" cxnId="{270AC560-36F0-440C-A51D-15E698EC8BF8}">
      <dgm:prSet custT="1"/>
      <dgm:spPr>
        <a:solidFill>
          <a:srgbClr val="2F5597"/>
        </a:solidFill>
      </dgm:spPr>
      <dgm:t>
        <a:bodyPr/>
        <a:lstStyle/>
        <a:p>
          <a:endParaRPr lang="en-US" sz="700"/>
        </a:p>
      </dgm:t>
    </dgm:pt>
    <dgm:pt modelId="{A333829D-B2DD-40CF-8EB2-BC8B113CB240}" type="sibTrans" cxnId="{270AC560-36F0-440C-A51D-15E698EC8BF8}">
      <dgm:prSet/>
      <dgm:spPr>
        <a:xfrm>
          <a:off x="981119" y="184812"/>
          <a:ext cx="3694374" cy="3694374"/>
        </a:xfrm>
        <a:prstGeom prst="blockArc">
          <a:avLst>
            <a:gd name="adj1" fmla="val 600000"/>
            <a:gd name="adj2" fmla="val 18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D5D4873F-EF1B-4D89-9460-84F7A6087011}">
      <dgm:prSet phldrT="[Text]" custT="1"/>
      <dgm:spPr>
        <a:xfrm>
          <a:off x="3685103" y="3108609"/>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smtClean="0">
              <a:solidFill>
                <a:srgbClr val="FFFFFF"/>
              </a:solidFill>
              <a:latin typeface="Arial"/>
              <a:ea typeface="+mn-ea"/>
              <a:cs typeface="+mn-cs"/>
            </a:rPr>
            <a:t>MRB Decisions</a:t>
          </a:r>
          <a:endParaRPr lang="en-US" sz="1000" b="1" dirty="0">
            <a:solidFill>
              <a:srgbClr val="FFFFFF"/>
            </a:solidFill>
            <a:latin typeface="Arial"/>
            <a:ea typeface="+mn-ea"/>
            <a:cs typeface="+mn-cs"/>
          </a:endParaRPr>
        </a:p>
      </dgm:t>
    </dgm:pt>
    <dgm:pt modelId="{69E9F1FB-DD30-49CD-8051-398BA0863DDF}" type="parTrans" cxnId="{22174FE4-53DA-456B-BB8D-880A04138064}">
      <dgm:prSet custT="1"/>
      <dgm:spPr>
        <a:solidFill>
          <a:srgbClr val="2F5597"/>
        </a:solidFill>
      </dgm:spPr>
      <dgm:t>
        <a:bodyPr/>
        <a:lstStyle/>
        <a:p>
          <a:endParaRPr lang="en-US" sz="700"/>
        </a:p>
      </dgm:t>
    </dgm:pt>
    <dgm:pt modelId="{2C0E4274-2CC0-46A5-8600-06E45A9691EA}" type="sibTrans" cxnId="{22174FE4-53DA-456B-BB8D-880A04138064}">
      <dgm:prSet/>
      <dgm:spPr>
        <a:xfrm>
          <a:off x="981119" y="184812"/>
          <a:ext cx="3694374" cy="3694374"/>
        </a:xfrm>
        <a:prstGeom prst="blockArc">
          <a:avLst>
            <a:gd name="adj1" fmla="val 3000000"/>
            <a:gd name="adj2" fmla="val 42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8C00B532-BD31-410E-AF6F-62F67F20FC08}">
      <dgm:prSet phldrT="[Text]" custT="1"/>
      <dgm:spPr>
        <a:xfrm>
          <a:off x="3133817" y="3426894"/>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Deviation, Waivers, Escapes, Etc.</a:t>
          </a:r>
          <a:endParaRPr lang="en-US" sz="1000" b="1" dirty="0">
            <a:solidFill>
              <a:srgbClr val="FFFFFF"/>
            </a:solidFill>
            <a:latin typeface="Arial"/>
            <a:ea typeface="+mn-ea"/>
            <a:cs typeface="+mn-cs"/>
          </a:endParaRPr>
        </a:p>
      </dgm:t>
    </dgm:pt>
    <dgm:pt modelId="{7B0B2345-8FF0-4DCB-9668-C6097FDC1D40}" type="parTrans" cxnId="{0EC9FA0B-0DCB-4A68-8C76-873C4A7A550D}">
      <dgm:prSet custT="1"/>
      <dgm:spPr>
        <a:solidFill>
          <a:srgbClr val="2F5597"/>
        </a:solidFill>
      </dgm:spPr>
      <dgm:t>
        <a:bodyPr/>
        <a:lstStyle/>
        <a:p>
          <a:endParaRPr lang="en-US" sz="700"/>
        </a:p>
      </dgm:t>
    </dgm:pt>
    <dgm:pt modelId="{B3A4A0DD-64D6-4381-97AC-B401B50DBAE4}" type="sibTrans" cxnId="{0EC9FA0B-0DCB-4A68-8C76-873C4A7A550D}">
      <dgm:prSet/>
      <dgm:spPr>
        <a:xfrm>
          <a:off x="981119" y="184812"/>
          <a:ext cx="3694374" cy="3694374"/>
        </a:xfrm>
        <a:prstGeom prst="blockArc">
          <a:avLst>
            <a:gd name="adj1" fmla="val 4200000"/>
            <a:gd name="adj2" fmla="val 54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B697083D-0467-4030-97DE-38815F01DE54}">
      <dgm:prSet phldrT="[Text]" custT="1"/>
      <dgm:spPr>
        <a:xfrm>
          <a:off x="1328733" y="3108609"/>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900" b="1" smtClean="0">
              <a:solidFill>
                <a:srgbClr val="FFFFFF"/>
              </a:solidFill>
              <a:latin typeface="Arial"/>
              <a:ea typeface="+mn-ea"/>
              <a:cs typeface="+mn-cs"/>
            </a:rPr>
            <a:t>Supplier Corrective Action Requests (SCARS</a:t>
          </a:r>
          <a:r>
            <a:rPr lang="en-US" sz="1000" b="1" smtClean="0">
              <a:solidFill>
                <a:srgbClr val="FFFFFF"/>
              </a:solidFill>
              <a:latin typeface="Arial"/>
              <a:ea typeface="+mn-ea"/>
              <a:cs typeface="+mn-cs"/>
            </a:rPr>
            <a:t>)</a:t>
          </a:r>
          <a:endParaRPr lang="en-US" sz="1000" b="1" dirty="0">
            <a:solidFill>
              <a:srgbClr val="FFFFFF"/>
            </a:solidFill>
            <a:latin typeface="Arial"/>
            <a:ea typeface="+mn-ea"/>
            <a:cs typeface="+mn-cs"/>
          </a:endParaRPr>
        </a:p>
      </dgm:t>
    </dgm:pt>
    <dgm:pt modelId="{0F7D5333-10B9-4F6B-A711-1C9111BCB38E}" type="parTrans" cxnId="{AF11CDE0-5638-4EE2-91F2-356A2926DB64}">
      <dgm:prSet custT="1"/>
      <dgm:spPr>
        <a:solidFill>
          <a:srgbClr val="2F5597"/>
        </a:solidFill>
      </dgm:spPr>
      <dgm:t>
        <a:bodyPr/>
        <a:lstStyle/>
        <a:p>
          <a:endParaRPr lang="en-US" sz="700"/>
        </a:p>
      </dgm:t>
    </dgm:pt>
    <dgm:pt modelId="{F5D148D9-0A21-42E8-9746-721AF9AA303B}" type="sibTrans" cxnId="{AF11CDE0-5638-4EE2-91F2-356A2926DB64}">
      <dgm:prSet/>
      <dgm:spPr>
        <a:xfrm>
          <a:off x="981119" y="184812"/>
          <a:ext cx="3694374" cy="3694374"/>
        </a:xfrm>
        <a:prstGeom prst="blockArc">
          <a:avLst>
            <a:gd name="adj1" fmla="val 7800000"/>
            <a:gd name="adj2" fmla="val 90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CBC3055A-9955-4613-A1E5-AE9C1396BA2A}">
      <dgm:prSet phldrT="[Text]" custT="1"/>
      <dgm:spPr>
        <a:xfrm>
          <a:off x="919554" y="2620968"/>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Field &amp; Component Issues</a:t>
          </a:r>
          <a:endParaRPr lang="en-US" sz="1000" b="1" dirty="0">
            <a:solidFill>
              <a:srgbClr val="FFFFFF"/>
            </a:solidFill>
            <a:latin typeface="Arial"/>
            <a:ea typeface="+mn-ea"/>
            <a:cs typeface="+mn-cs"/>
          </a:endParaRPr>
        </a:p>
      </dgm:t>
    </dgm:pt>
    <dgm:pt modelId="{6B6964D1-AA7C-4CBD-AEE7-7A81A0DA7345}" type="parTrans" cxnId="{5653022D-9BCB-49BF-9610-B0649B560619}">
      <dgm:prSet custT="1"/>
      <dgm:spPr>
        <a:solidFill>
          <a:srgbClr val="2F5597"/>
        </a:solidFill>
      </dgm:spPr>
      <dgm:t>
        <a:bodyPr/>
        <a:lstStyle/>
        <a:p>
          <a:endParaRPr lang="en-US" sz="700"/>
        </a:p>
      </dgm:t>
    </dgm:pt>
    <dgm:pt modelId="{579FDCDC-627A-4084-98C2-4DF30603462D}" type="sibTrans" cxnId="{5653022D-9BCB-49BF-9610-B0649B560619}">
      <dgm:prSet/>
      <dgm:spPr>
        <a:xfrm>
          <a:off x="981119" y="184812"/>
          <a:ext cx="3694374" cy="3694374"/>
        </a:xfrm>
        <a:prstGeom prst="blockArc">
          <a:avLst>
            <a:gd name="adj1" fmla="val 9000000"/>
            <a:gd name="adj2" fmla="val 102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91426088-F166-4032-ACDC-5846317943CA}">
      <dgm:prSet phldrT="[Text]" custT="1"/>
      <dgm:spPr>
        <a:xfrm>
          <a:off x="701834" y="2022788"/>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Non-Conformance Report Trends</a:t>
          </a:r>
          <a:endParaRPr lang="en-US" sz="1000" b="1" dirty="0">
            <a:solidFill>
              <a:srgbClr val="FFFFFF"/>
            </a:solidFill>
            <a:latin typeface="Arial"/>
            <a:ea typeface="+mn-ea"/>
            <a:cs typeface="+mn-cs"/>
          </a:endParaRPr>
        </a:p>
      </dgm:t>
    </dgm:pt>
    <dgm:pt modelId="{1A322ADE-E70E-485A-83AA-B04F6391F03A}" type="parTrans" cxnId="{263DA411-2E27-41D2-9ED4-7FB0B7B23114}">
      <dgm:prSet custT="1"/>
      <dgm:spPr>
        <a:solidFill>
          <a:srgbClr val="2F5597"/>
        </a:solidFill>
      </dgm:spPr>
      <dgm:t>
        <a:bodyPr/>
        <a:lstStyle/>
        <a:p>
          <a:endParaRPr lang="en-US" sz="700"/>
        </a:p>
      </dgm:t>
    </dgm:pt>
    <dgm:pt modelId="{05A3482E-514A-4A5B-A9ED-75CBBBA2506E}" type="sibTrans" cxnId="{263DA411-2E27-41D2-9ED4-7FB0B7B23114}">
      <dgm:prSet/>
      <dgm:spPr>
        <a:xfrm>
          <a:off x="981119" y="184812"/>
          <a:ext cx="3694374" cy="3694374"/>
        </a:xfrm>
        <a:prstGeom prst="blockArc">
          <a:avLst>
            <a:gd name="adj1" fmla="val 10200000"/>
            <a:gd name="adj2" fmla="val 114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F633DAC3-BAD4-4518-BF9D-D26B80FFEC9D}">
      <dgm:prSet phldrT="[Text]" custT="1"/>
      <dgm:spPr>
        <a:xfrm>
          <a:off x="1328733" y="300396"/>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Internal Operating Plan</a:t>
          </a:r>
          <a:endParaRPr lang="en-US" sz="1000" b="1" dirty="0">
            <a:solidFill>
              <a:srgbClr val="FFFFFF"/>
            </a:solidFill>
            <a:latin typeface="Arial"/>
            <a:ea typeface="+mn-ea"/>
            <a:cs typeface="+mn-cs"/>
          </a:endParaRPr>
        </a:p>
      </dgm:t>
    </dgm:pt>
    <dgm:pt modelId="{9313DCC6-B936-4015-9DE4-F447B1240709}" type="parTrans" cxnId="{97575195-4483-4591-823C-5250E6B48B61}">
      <dgm:prSet custT="1"/>
      <dgm:spPr>
        <a:solidFill>
          <a:srgbClr val="2F5597"/>
        </a:solidFill>
      </dgm:spPr>
      <dgm:t>
        <a:bodyPr/>
        <a:lstStyle/>
        <a:p>
          <a:endParaRPr lang="en-US" sz="700"/>
        </a:p>
      </dgm:t>
    </dgm:pt>
    <dgm:pt modelId="{790641CE-21EA-452C-9C1F-5F9C36D2A17A}" type="sibTrans" cxnId="{97575195-4483-4591-823C-5250E6B48B61}">
      <dgm:prSet/>
      <dgm:spPr>
        <a:xfrm>
          <a:off x="981119" y="184812"/>
          <a:ext cx="3694374" cy="3694374"/>
        </a:xfrm>
        <a:prstGeom prst="blockArc">
          <a:avLst>
            <a:gd name="adj1" fmla="val 13800000"/>
            <a:gd name="adj2" fmla="val 150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10630880-5565-4921-9EF4-EAA0D9761DA2}">
      <dgm:prSet phldrT="[Text]" custT="1"/>
      <dgm:spPr>
        <a:xfrm>
          <a:off x="1880019" y="-17888"/>
          <a:ext cx="642776" cy="654993"/>
        </a:xfrm>
        <a:solidFill>
          <a:srgbClr val="2F5597"/>
        </a:solidFill>
        <a:ln w="12700" cap="flat" cmpd="sng" algn="ctr">
          <a:noFill/>
          <a:prstDash val="solid"/>
        </a:ln>
        <a:effectLst>
          <a:outerShdw blurRad="50800" dist="38100" dir="8100000" algn="tr" rotWithShape="0">
            <a:prstClr val="black">
              <a:alpha val="40000"/>
            </a:prstClr>
          </a:outerShdw>
        </a:effectLst>
      </dgm:spPr>
      <dgm:t>
        <a:bodyPr/>
        <a:lstStyle/>
        <a:p>
          <a:r>
            <a:rPr lang="en-US" sz="1000" b="1" dirty="0" smtClean="0">
              <a:solidFill>
                <a:srgbClr val="FFFFFF"/>
              </a:solidFill>
              <a:latin typeface="Arial"/>
              <a:ea typeface="+mn-ea"/>
              <a:cs typeface="+mn-cs"/>
            </a:rPr>
            <a:t>Test &amp; Process Yield / Failure Trends</a:t>
          </a:r>
          <a:endParaRPr lang="en-US" sz="1000" b="1" dirty="0">
            <a:solidFill>
              <a:srgbClr val="FFFFFF"/>
            </a:solidFill>
            <a:latin typeface="Arial"/>
            <a:ea typeface="+mn-ea"/>
            <a:cs typeface="+mn-cs"/>
          </a:endParaRPr>
        </a:p>
      </dgm:t>
    </dgm:pt>
    <dgm:pt modelId="{1AD82BB9-D9CC-41A4-B4A4-D4EEC49D170A}" type="parTrans" cxnId="{B51523B5-4354-4A84-BFE8-85456E114DC0}">
      <dgm:prSet custT="1"/>
      <dgm:spPr>
        <a:solidFill>
          <a:srgbClr val="2F5597"/>
        </a:solidFill>
      </dgm:spPr>
      <dgm:t>
        <a:bodyPr/>
        <a:lstStyle/>
        <a:p>
          <a:endParaRPr lang="en-US" sz="700"/>
        </a:p>
      </dgm:t>
    </dgm:pt>
    <dgm:pt modelId="{06E3E78C-5B41-4859-88C1-7E4B04B32019}" type="sibTrans" cxnId="{B51523B5-4354-4A84-BFE8-85456E114DC0}">
      <dgm:prSet/>
      <dgm:spPr>
        <a:xfrm>
          <a:off x="981119" y="184812"/>
          <a:ext cx="3694374" cy="3694374"/>
        </a:xfrm>
        <a:prstGeom prst="blockArc">
          <a:avLst>
            <a:gd name="adj1" fmla="val 15000000"/>
            <a:gd name="adj2" fmla="val 16200000"/>
            <a:gd name="adj3" fmla="val 1544"/>
          </a:avLst>
        </a:prstGeom>
        <a:solidFill>
          <a:srgbClr val="6699FF">
            <a:tint val="60000"/>
            <a:hueOff val="0"/>
            <a:satOff val="0"/>
            <a:lumOff val="0"/>
            <a:alphaOff val="0"/>
          </a:srgbClr>
        </a:solidFill>
        <a:ln>
          <a:noFill/>
        </a:ln>
        <a:effectLst/>
      </dgm:spPr>
      <dgm:t>
        <a:bodyPr/>
        <a:lstStyle/>
        <a:p>
          <a:endParaRPr lang="en-US" sz="2400"/>
        </a:p>
      </dgm:t>
    </dgm:pt>
    <dgm:pt modelId="{921B8A32-D8C3-45F5-A6DC-36A735807506}">
      <dgm:prSet phldrT="[Text]" custScaleX="162310" custScaleY="165395"/>
      <dgm:spPr>
        <a:solidFill>
          <a:schemeClr val="bg1">
            <a:lumMod val="60000"/>
            <a:lumOff val="40000"/>
          </a:schemeClr>
        </a:solidFill>
        <a:ln w="12700">
          <a:solidFill>
            <a:schemeClr val="bg2"/>
          </a:solidFill>
        </a:ln>
      </dgm:spPr>
      <dgm:t>
        <a:bodyPr/>
        <a:lstStyle/>
        <a:p>
          <a:endParaRPr lang="en-US" sz="2400"/>
        </a:p>
      </dgm:t>
    </dgm:pt>
    <dgm:pt modelId="{A20154B1-87E9-454D-8A9A-AB35F487E94E}" type="parTrans" cxnId="{80418C2C-52C9-487F-B63B-81B5CEEC8E12}">
      <dgm:prSet/>
      <dgm:spPr/>
      <dgm:t>
        <a:bodyPr/>
        <a:lstStyle/>
        <a:p>
          <a:endParaRPr lang="en-US" sz="2400"/>
        </a:p>
      </dgm:t>
    </dgm:pt>
    <dgm:pt modelId="{5342FC1E-A334-462F-B06C-624430543E04}" type="sibTrans" cxnId="{80418C2C-52C9-487F-B63B-81B5CEEC8E12}">
      <dgm:prSet/>
      <dgm:spPr/>
      <dgm:t>
        <a:bodyPr/>
        <a:lstStyle/>
        <a:p>
          <a:endParaRPr lang="en-US" sz="2400"/>
        </a:p>
      </dgm:t>
    </dgm:pt>
    <dgm:pt modelId="{38646A9D-C29A-4507-9787-5C9F4A7701BF}" type="pres">
      <dgm:prSet presAssocID="{74B9634B-2689-4665-A1F5-3AEEBE925208}" presName="cycle" presStyleCnt="0">
        <dgm:presLayoutVars>
          <dgm:chMax val="1"/>
          <dgm:dir/>
          <dgm:animLvl val="ctr"/>
          <dgm:resizeHandles val="exact"/>
        </dgm:presLayoutVars>
      </dgm:prSet>
      <dgm:spPr/>
      <dgm:t>
        <a:bodyPr/>
        <a:lstStyle/>
        <a:p>
          <a:endParaRPr lang="en-US"/>
        </a:p>
      </dgm:t>
    </dgm:pt>
    <dgm:pt modelId="{6B10EDBA-207F-40D5-877F-E3ED0172E765}" type="pres">
      <dgm:prSet presAssocID="{F1F0C404-4CD5-4A92-BFC9-3D6B5EFC02D7}" presName="centerShape" presStyleLbl="node0" presStyleIdx="0" presStyleCnt="1" custScaleX="224924" custScaleY="89211"/>
      <dgm:spPr>
        <a:prstGeom prst="ellipse">
          <a:avLst/>
        </a:prstGeom>
      </dgm:spPr>
      <dgm:t>
        <a:bodyPr/>
        <a:lstStyle/>
        <a:p>
          <a:endParaRPr lang="en-US"/>
        </a:p>
      </dgm:t>
    </dgm:pt>
    <dgm:pt modelId="{5780F939-9DC8-48BE-AAC2-9DA76E9EB032}" type="pres">
      <dgm:prSet presAssocID="{834F298F-D0F8-4B7A-9DB7-0BE2B40DA7EF}" presName="Name9" presStyleLbl="parChTrans1D2" presStyleIdx="0" presStyleCnt="12"/>
      <dgm:spPr/>
      <dgm:t>
        <a:bodyPr/>
        <a:lstStyle/>
        <a:p>
          <a:endParaRPr lang="en-US"/>
        </a:p>
      </dgm:t>
    </dgm:pt>
    <dgm:pt modelId="{A15E21C5-CF8D-4401-929E-2ED6C8423D7B}" type="pres">
      <dgm:prSet presAssocID="{834F298F-D0F8-4B7A-9DB7-0BE2B40DA7EF}" presName="connTx" presStyleLbl="parChTrans1D2" presStyleIdx="0" presStyleCnt="12"/>
      <dgm:spPr/>
      <dgm:t>
        <a:bodyPr/>
        <a:lstStyle/>
        <a:p>
          <a:endParaRPr lang="en-US"/>
        </a:p>
      </dgm:t>
    </dgm:pt>
    <dgm:pt modelId="{B502DD6D-A368-455C-915E-3EFFA00E2366}" type="pres">
      <dgm:prSet presAssocID="{E9EC7326-79DB-44EF-9A12-F0B8A638403F}" presName="node" presStyleLbl="node1" presStyleIdx="0" presStyleCnt="12" custScaleX="134114" custScaleY="76442">
        <dgm:presLayoutVars>
          <dgm:bulletEnabled val="1"/>
        </dgm:presLayoutVars>
      </dgm:prSet>
      <dgm:spPr>
        <a:prstGeom prst="ellipse">
          <a:avLst/>
        </a:prstGeom>
      </dgm:spPr>
      <dgm:t>
        <a:bodyPr/>
        <a:lstStyle/>
        <a:p>
          <a:endParaRPr lang="en-US"/>
        </a:p>
      </dgm:t>
    </dgm:pt>
    <dgm:pt modelId="{F02EC9B2-9F10-4EE5-B2F0-037C3C268A05}" type="pres">
      <dgm:prSet presAssocID="{993D339B-A08D-4B7C-812F-4689AA600028}" presName="Name9" presStyleLbl="parChTrans1D2" presStyleIdx="1" presStyleCnt="12"/>
      <dgm:spPr/>
      <dgm:t>
        <a:bodyPr/>
        <a:lstStyle/>
        <a:p>
          <a:endParaRPr lang="en-US"/>
        </a:p>
      </dgm:t>
    </dgm:pt>
    <dgm:pt modelId="{48E273E1-B844-4827-9157-83102F3F2B5E}" type="pres">
      <dgm:prSet presAssocID="{993D339B-A08D-4B7C-812F-4689AA600028}" presName="connTx" presStyleLbl="parChTrans1D2" presStyleIdx="1" presStyleCnt="12"/>
      <dgm:spPr/>
      <dgm:t>
        <a:bodyPr/>
        <a:lstStyle/>
        <a:p>
          <a:endParaRPr lang="en-US"/>
        </a:p>
      </dgm:t>
    </dgm:pt>
    <dgm:pt modelId="{A631DD90-8813-4EBE-8320-1086F2077F0F}" type="pres">
      <dgm:prSet presAssocID="{5A81A85E-3C43-41A5-A834-32A523F642C0}" presName="node" presStyleLbl="node1" presStyleIdx="1" presStyleCnt="12" custScaleX="134114" custScaleY="76442" custRadScaleRad="102494" custRadScaleInc="49052">
        <dgm:presLayoutVars>
          <dgm:bulletEnabled val="1"/>
        </dgm:presLayoutVars>
      </dgm:prSet>
      <dgm:spPr>
        <a:prstGeom prst="ellipse">
          <a:avLst/>
        </a:prstGeom>
      </dgm:spPr>
      <dgm:t>
        <a:bodyPr/>
        <a:lstStyle/>
        <a:p>
          <a:endParaRPr lang="en-US"/>
        </a:p>
      </dgm:t>
    </dgm:pt>
    <dgm:pt modelId="{394D921D-7B55-44E6-B06B-BC04E0AB5ED1}" type="pres">
      <dgm:prSet presAssocID="{AEB51B33-D7C0-4202-A5FA-DAAD14156B90}" presName="Name9" presStyleLbl="parChTrans1D2" presStyleIdx="2" presStyleCnt="12"/>
      <dgm:spPr/>
      <dgm:t>
        <a:bodyPr/>
        <a:lstStyle/>
        <a:p>
          <a:endParaRPr lang="en-US"/>
        </a:p>
      </dgm:t>
    </dgm:pt>
    <dgm:pt modelId="{A0E391A8-889E-4804-8BEF-7B8D7B73406B}" type="pres">
      <dgm:prSet presAssocID="{AEB51B33-D7C0-4202-A5FA-DAAD14156B90}" presName="connTx" presStyleLbl="parChTrans1D2" presStyleIdx="2" presStyleCnt="12"/>
      <dgm:spPr/>
      <dgm:t>
        <a:bodyPr/>
        <a:lstStyle/>
        <a:p>
          <a:endParaRPr lang="en-US"/>
        </a:p>
      </dgm:t>
    </dgm:pt>
    <dgm:pt modelId="{F95D9256-A86A-432B-895D-A832D66478CB}" type="pres">
      <dgm:prSet presAssocID="{3F1F5064-34E7-4997-8948-E6035054E142}" presName="node" presStyleLbl="node1" presStyleIdx="2" presStyleCnt="12" custScaleX="134114" custScaleY="76442" custRadScaleRad="103305" custRadScaleInc="33642">
        <dgm:presLayoutVars>
          <dgm:bulletEnabled val="1"/>
        </dgm:presLayoutVars>
      </dgm:prSet>
      <dgm:spPr>
        <a:prstGeom prst="ellipse">
          <a:avLst/>
        </a:prstGeom>
      </dgm:spPr>
      <dgm:t>
        <a:bodyPr/>
        <a:lstStyle/>
        <a:p>
          <a:endParaRPr lang="en-US"/>
        </a:p>
      </dgm:t>
    </dgm:pt>
    <dgm:pt modelId="{B552D28C-F909-4E7A-A3DC-FF9019A88122}" type="pres">
      <dgm:prSet presAssocID="{AED27BFF-F0B5-4E49-B61F-E54850818F75}" presName="Name9" presStyleLbl="parChTrans1D2" presStyleIdx="3" presStyleCnt="12"/>
      <dgm:spPr/>
      <dgm:t>
        <a:bodyPr/>
        <a:lstStyle/>
        <a:p>
          <a:endParaRPr lang="en-US"/>
        </a:p>
      </dgm:t>
    </dgm:pt>
    <dgm:pt modelId="{DE67D250-0D09-417A-99D2-2CD9B1A489A0}" type="pres">
      <dgm:prSet presAssocID="{AED27BFF-F0B5-4E49-B61F-E54850818F75}" presName="connTx" presStyleLbl="parChTrans1D2" presStyleIdx="3" presStyleCnt="12"/>
      <dgm:spPr/>
      <dgm:t>
        <a:bodyPr/>
        <a:lstStyle/>
        <a:p>
          <a:endParaRPr lang="en-US"/>
        </a:p>
      </dgm:t>
    </dgm:pt>
    <dgm:pt modelId="{5A06D230-0267-4BC3-AE00-F2C8AE95D537}" type="pres">
      <dgm:prSet presAssocID="{0EE0C9AA-E295-4A45-8E06-30D48381FD02}" presName="node" presStyleLbl="node1" presStyleIdx="3" presStyleCnt="12" custScaleX="134114" custScaleY="76442">
        <dgm:presLayoutVars>
          <dgm:bulletEnabled val="1"/>
        </dgm:presLayoutVars>
      </dgm:prSet>
      <dgm:spPr>
        <a:prstGeom prst="ellipse">
          <a:avLst/>
        </a:prstGeom>
      </dgm:spPr>
      <dgm:t>
        <a:bodyPr/>
        <a:lstStyle/>
        <a:p>
          <a:endParaRPr lang="en-US"/>
        </a:p>
      </dgm:t>
    </dgm:pt>
    <dgm:pt modelId="{1E5BC5B4-2C8E-44F8-B550-DD25346FA643}" type="pres">
      <dgm:prSet presAssocID="{657BB691-C4EB-4C3A-A4E3-BFC105ADB3F1}" presName="Name9" presStyleLbl="parChTrans1D2" presStyleIdx="4" presStyleCnt="12"/>
      <dgm:spPr/>
      <dgm:t>
        <a:bodyPr/>
        <a:lstStyle/>
        <a:p>
          <a:endParaRPr lang="en-US"/>
        </a:p>
      </dgm:t>
    </dgm:pt>
    <dgm:pt modelId="{45D87CE4-12EF-4DA8-B802-60E2B1F5F2FF}" type="pres">
      <dgm:prSet presAssocID="{657BB691-C4EB-4C3A-A4E3-BFC105ADB3F1}" presName="connTx" presStyleLbl="parChTrans1D2" presStyleIdx="4" presStyleCnt="12"/>
      <dgm:spPr/>
      <dgm:t>
        <a:bodyPr/>
        <a:lstStyle/>
        <a:p>
          <a:endParaRPr lang="en-US"/>
        </a:p>
      </dgm:t>
    </dgm:pt>
    <dgm:pt modelId="{8153E375-18DD-4E7F-AAE6-82BFEA16E8FC}" type="pres">
      <dgm:prSet presAssocID="{D98FE925-D2D6-4B9A-B31A-C59974A7D1A3}" presName="node" presStyleLbl="node1" presStyleIdx="4" presStyleCnt="12" custScaleX="134114" custScaleY="76442" custRadScaleRad="102979" custRadScaleInc="-25159">
        <dgm:presLayoutVars>
          <dgm:bulletEnabled val="1"/>
        </dgm:presLayoutVars>
      </dgm:prSet>
      <dgm:spPr>
        <a:prstGeom prst="ellipse">
          <a:avLst/>
        </a:prstGeom>
      </dgm:spPr>
      <dgm:t>
        <a:bodyPr/>
        <a:lstStyle/>
        <a:p>
          <a:endParaRPr lang="en-US"/>
        </a:p>
      </dgm:t>
    </dgm:pt>
    <dgm:pt modelId="{013BF06B-F653-42A7-8034-67272060701F}" type="pres">
      <dgm:prSet presAssocID="{69E9F1FB-DD30-49CD-8051-398BA0863DDF}" presName="Name9" presStyleLbl="parChTrans1D2" presStyleIdx="5" presStyleCnt="12"/>
      <dgm:spPr/>
      <dgm:t>
        <a:bodyPr/>
        <a:lstStyle/>
        <a:p>
          <a:endParaRPr lang="en-US"/>
        </a:p>
      </dgm:t>
    </dgm:pt>
    <dgm:pt modelId="{67346321-2CF3-42DF-BDF3-552D829BF5A9}" type="pres">
      <dgm:prSet presAssocID="{69E9F1FB-DD30-49CD-8051-398BA0863DDF}" presName="connTx" presStyleLbl="parChTrans1D2" presStyleIdx="5" presStyleCnt="12"/>
      <dgm:spPr/>
      <dgm:t>
        <a:bodyPr/>
        <a:lstStyle/>
        <a:p>
          <a:endParaRPr lang="en-US"/>
        </a:p>
      </dgm:t>
    </dgm:pt>
    <dgm:pt modelId="{4C7A4A85-6FCA-4C49-BFBF-A2E1A0B3896B}" type="pres">
      <dgm:prSet presAssocID="{D5D4873F-EF1B-4D89-9460-84F7A6087011}" presName="node" presStyleLbl="node1" presStyleIdx="5" presStyleCnt="12" custScaleX="134114" custScaleY="76442" custRadScaleRad="98787" custRadScaleInc="-38256">
        <dgm:presLayoutVars>
          <dgm:bulletEnabled val="1"/>
        </dgm:presLayoutVars>
      </dgm:prSet>
      <dgm:spPr>
        <a:prstGeom prst="ellipse">
          <a:avLst/>
        </a:prstGeom>
      </dgm:spPr>
      <dgm:t>
        <a:bodyPr/>
        <a:lstStyle/>
        <a:p>
          <a:endParaRPr lang="en-US"/>
        </a:p>
      </dgm:t>
    </dgm:pt>
    <dgm:pt modelId="{709322B3-5B90-499D-9F23-789761449487}" type="pres">
      <dgm:prSet presAssocID="{7B0B2345-8FF0-4DCB-9668-C6097FDC1D40}" presName="Name9" presStyleLbl="parChTrans1D2" presStyleIdx="6" presStyleCnt="12"/>
      <dgm:spPr/>
      <dgm:t>
        <a:bodyPr/>
        <a:lstStyle/>
        <a:p>
          <a:endParaRPr lang="en-US"/>
        </a:p>
      </dgm:t>
    </dgm:pt>
    <dgm:pt modelId="{CA90AB3F-7AF4-4D84-B387-B6C7E0080B84}" type="pres">
      <dgm:prSet presAssocID="{7B0B2345-8FF0-4DCB-9668-C6097FDC1D40}" presName="connTx" presStyleLbl="parChTrans1D2" presStyleIdx="6" presStyleCnt="12"/>
      <dgm:spPr/>
      <dgm:t>
        <a:bodyPr/>
        <a:lstStyle/>
        <a:p>
          <a:endParaRPr lang="en-US"/>
        </a:p>
      </dgm:t>
    </dgm:pt>
    <dgm:pt modelId="{FB6F5B61-2DEA-473A-AEF1-91485647C2CD}" type="pres">
      <dgm:prSet presAssocID="{8C00B532-BD31-410E-AF6F-62F67F20FC08}" presName="node" presStyleLbl="node1" presStyleIdx="6" presStyleCnt="12" custScaleX="134114" custScaleY="76442">
        <dgm:presLayoutVars>
          <dgm:bulletEnabled val="1"/>
        </dgm:presLayoutVars>
      </dgm:prSet>
      <dgm:spPr>
        <a:prstGeom prst="ellipse">
          <a:avLst/>
        </a:prstGeom>
      </dgm:spPr>
      <dgm:t>
        <a:bodyPr/>
        <a:lstStyle/>
        <a:p>
          <a:endParaRPr lang="en-US"/>
        </a:p>
      </dgm:t>
    </dgm:pt>
    <dgm:pt modelId="{E8D79373-3523-4CCA-BD46-4A5BF42241CB}" type="pres">
      <dgm:prSet presAssocID="{0F7D5333-10B9-4F6B-A711-1C9111BCB38E}" presName="Name9" presStyleLbl="parChTrans1D2" presStyleIdx="7" presStyleCnt="12"/>
      <dgm:spPr/>
      <dgm:t>
        <a:bodyPr/>
        <a:lstStyle/>
        <a:p>
          <a:endParaRPr lang="en-US"/>
        </a:p>
      </dgm:t>
    </dgm:pt>
    <dgm:pt modelId="{4ED24BE8-358E-4F33-BB35-45636EB51D2E}" type="pres">
      <dgm:prSet presAssocID="{0F7D5333-10B9-4F6B-A711-1C9111BCB38E}" presName="connTx" presStyleLbl="parChTrans1D2" presStyleIdx="7" presStyleCnt="12"/>
      <dgm:spPr/>
      <dgm:t>
        <a:bodyPr/>
        <a:lstStyle/>
        <a:p>
          <a:endParaRPr lang="en-US"/>
        </a:p>
      </dgm:t>
    </dgm:pt>
    <dgm:pt modelId="{04FCFB43-5C4F-41C2-B48E-181DD9922CAA}" type="pres">
      <dgm:prSet presAssocID="{B697083D-0467-4030-97DE-38815F01DE54}" presName="node" presStyleLbl="node1" presStyleIdx="7" presStyleCnt="12" custScaleX="134114" custScaleY="76442" custRadScaleRad="97926" custRadScaleInc="26919">
        <dgm:presLayoutVars>
          <dgm:bulletEnabled val="1"/>
        </dgm:presLayoutVars>
      </dgm:prSet>
      <dgm:spPr>
        <a:prstGeom prst="ellipse">
          <a:avLst/>
        </a:prstGeom>
      </dgm:spPr>
      <dgm:t>
        <a:bodyPr/>
        <a:lstStyle/>
        <a:p>
          <a:endParaRPr lang="en-US"/>
        </a:p>
      </dgm:t>
    </dgm:pt>
    <dgm:pt modelId="{BB5761E4-A6EF-48C0-9BD1-55BD23938978}" type="pres">
      <dgm:prSet presAssocID="{6B6964D1-AA7C-4CBD-AEE7-7A81A0DA7345}" presName="Name9" presStyleLbl="parChTrans1D2" presStyleIdx="8" presStyleCnt="12"/>
      <dgm:spPr/>
      <dgm:t>
        <a:bodyPr/>
        <a:lstStyle/>
        <a:p>
          <a:endParaRPr lang="en-US"/>
        </a:p>
      </dgm:t>
    </dgm:pt>
    <dgm:pt modelId="{70FFFF13-6226-4618-BF51-88901DF42E8B}" type="pres">
      <dgm:prSet presAssocID="{6B6964D1-AA7C-4CBD-AEE7-7A81A0DA7345}" presName="connTx" presStyleLbl="parChTrans1D2" presStyleIdx="8" presStyleCnt="12"/>
      <dgm:spPr/>
      <dgm:t>
        <a:bodyPr/>
        <a:lstStyle/>
        <a:p>
          <a:endParaRPr lang="en-US"/>
        </a:p>
      </dgm:t>
    </dgm:pt>
    <dgm:pt modelId="{FEDBCF7E-2CFF-41AD-8574-917D215D43E9}" type="pres">
      <dgm:prSet presAssocID="{CBC3055A-9955-4613-A1E5-AE9C1396BA2A}" presName="node" presStyleLbl="node1" presStyleIdx="8" presStyleCnt="12" custScaleX="134114" custScaleY="76442" custRadScaleRad="100111" custRadScaleInc="19749">
        <dgm:presLayoutVars>
          <dgm:bulletEnabled val="1"/>
        </dgm:presLayoutVars>
      </dgm:prSet>
      <dgm:spPr>
        <a:prstGeom prst="ellipse">
          <a:avLst/>
        </a:prstGeom>
      </dgm:spPr>
      <dgm:t>
        <a:bodyPr/>
        <a:lstStyle/>
        <a:p>
          <a:endParaRPr lang="en-US"/>
        </a:p>
      </dgm:t>
    </dgm:pt>
    <dgm:pt modelId="{6BCB5BC8-F86C-414B-A8AD-71D92D93672F}" type="pres">
      <dgm:prSet presAssocID="{1A322ADE-E70E-485A-83AA-B04F6391F03A}" presName="Name9" presStyleLbl="parChTrans1D2" presStyleIdx="9" presStyleCnt="12"/>
      <dgm:spPr/>
      <dgm:t>
        <a:bodyPr/>
        <a:lstStyle/>
        <a:p>
          <a:endParaRPr lang="en-US"/>
        </a:p>
      </dgm:t>
    </dgm:pt>
    <dgm:pt modelId="{60C79857-0DA6-4A64-917A-FD494FFB7710}" type="pres">
      <dgm:prSet presAssocID="{1A322ADE-E70E-485A-83AA-B04F6391F03A}" presName="connTx" presStyleLbl="parChTrans1D2" presStyleIdx="9" presStyleCnt="12"/>
      <dgm:spPr/>
      <dgm:t>
        <a:bodyPr/>
        <a:lstStyle/>
        <a:p>
          <a:endParaRPr lang="en-US"/>
        </a:p>
      </dgm:t>
    </dgm:pt>
    <dgm:pt modelId="{D9FAA2B5-557F-4513-A3CF-C0F82E13B674}" type="pres">
      <dgm:prSet presAssocID="{91426088-F166-4032-ACDC-5846317943CA}" presName="node" presStyleLbl="node1" presStyleIdx="9" presStyleCnt="12" custScaleX="134114" custScaleY="76442">
        <dgm:presLayoutVars>
          <dgm:bulletEnabled val="1"/>
        </dgm:presLayoutVars>
      </dgm:prSet>
      <dgm:spPr>
        <a:prstGeom prst="ellipse">
          <a:avLst/>
        </a:prstGeom>
      </dgm:spPr>
      <dgm:t>
        <a:bodyPr/>
        <a:lstStyle/>
        <a:p>
          <a:endParaRPr lang="en-US"/>
        </a:p>
      </dgm:t>
    </dgm:pt>
    <dgm:pt modelId="{F5410FA9-483E-45B1-8D7D-785E32946F63}" type="pres">
      <dgm:prSet presAssocID="{9313DCC6-B936-4015-9DE4-F447B1240709}" presName="Name9" presStyleLbl="parChTrans1D2" presStyleIdx="10" presStyleCnt="12"/>
      <dgm:spPr/>
      <dgm:t>
        <a:bodyPr/>
        <a:lstStyle/>
        <a:p>
          <a:endParaRPr lang="en-US"/>
        </a:p>
      </dgm:t>
    </dgm:pt>
    <dgm:pt modelId="{C1992FFA-ECF4-44C1-BD09-2927F542F8F9}" type="pres">
      <dgm:prSet presAssocID="{9313DCC6-B936-4015-9DE4-F447B1240709}" presName="connTx" presStyleLbl="parChTrans1D2" presStyleIdx="10" presStyleCnt="12"/>
      <dgm:spPr/>
      <dgm:t>
        <a:bodyPr/>
        <a:lstStyle/>
        <a:p>
          <a:endParaRPr lang="en-US"/>
        </a:p>
      </dgm:t>
    </dgm:pt>
    <dgm:pt modelId="{39D7693F-A4D8-4CCC-8414-F1D8F20FE9DA}" type="pres">
      <dgm:prSet presAssocID="{F633DAC3-BAD4-4518-BF9D-D26B80FFEC9D}" presName="node" presStyleLbl="node1" presStyleIdx="10" presStyleCnt="12" custScaleX="134114" custScaleY="76442" custRadScaleRad="98870" custRadScaleInc="-10283">
        <dgm:presLayoutVars>
          <dgm:bulletEnabled val="1"/>
        </dgm:presLayoutVars>
      </dgm:prSet>
      <dgm:spPr>
        <a:prstGeom prst="ellipse">
          <a:avLst/>
        </a:prstGeom>
      </dgm:spPr>
      <dgm:t>
        <a:bodyPr/>
        <a:lstStyle/>
        <a:p>
          <a:endParaRPr lang="en-US"/>
        </a:p>
      </dgm:t>
    </dgm:pt>
    <dgm:pt modelId="{56A322D3-1DF8-44F6-82A1-D3E28288E22F}" type="pres">
      <dgm:prSet presAssocID="{1AD82BB9-D9CC-41A4-B4A4-D4EEC49D170A}" presName="Name9" presStyleLbl="parChTrans1D2" presStyleIdx="11" presStyleCnt="12"/>
      <dgm:spPr/>
      <dgm:t>
        <a:bodyPr/>
        <a:lstStyle/>
        <a:p>
          <a:endParaRPr lang="en-US"/>
        </a:p>
      </dgm:t>
    </dgm:pt>
    <dgm:pt modelId="{C168E635-6EC2-4B2A-BF8E-3CCC54A8482C}" type="pres">
      <dgm:prSet presAssocID="{1AD82BB9-D9CC-41A4-B4A4-D4EEC49D170A}" presName="connTx" presStyleLbl="parChTrans1D2" presStyleIdx="11" presStyleCnt="12"/>
      <dgm:spPr/>
      <dgm:t>
        <a:bodyPr/>
        <a:lstStyle/>
        <a:p>
          <a:endParaRPr lang="en-US"/>
        </a:p>
      </dgm:t>
    </dgm:pt>
    <dgm:pt modelId="{997B9586-86C7-4132-ABEF-B66920AA845A}" type="pres">
      <dgm:prSet presAssocID="{10630880-5565-4921-9EF4-EAA0D9761DA2}" presName="node" presStyleLbl="node1" presStyleIdx="11" presStyleCnt="12" custScaleX="134114" custScaleY="76442" custRadScaleRad="100508" custRadScaleInc="-21785">
        <dgm:presLayoutVars>
          <dgm:bulletEnabled val="1"/>
        </dgm:presLayoutVars>
      </dgm:prSet>
      <dgm:spPr>
        <a:prstGeom prst="ellipse">
          <a:avLst/>
        </a:prstGeom>
      </dgm:spPr>
      <dgm:t>
        <a:bodyPr/>
        <a:lstStyle/>
        <a:p>
          <a:endParaRPr lang="en-US"/>
        </a:p>
      </dgm:t>
    </dgm:pt>
  </dgm:ptLst>
  <dgm:cxnLst>
    <dgm:cxn modelId="{8FECEDA2-9049-4BAC-9930-0AB1717D0518}" type="presOf" srcId="{3F1F5064-34E7-4997-8948-E6035054E142}" destId="{F95D9256-A86A-432B-895D-A832D66478CB}" srcOrd="0" destOrd="0" presId="urn:microsoft.com/office/officeart/2005/8/layout/radial1"/>
    <dgm:cxn modelId="{3BAD7C03-5207-4148-8561-67146B4D2A9C}" type="presOf" srcId="{AEB51B33-D7C0-4202-A5FA-DAAD14156B90}" destId="{A0E391A8-889E-4804-8BEF-7B8D7B73406B}" srcOrd="1" destOrd="0" presId="urn:microsoft.com/office/officeart/2005/8/layout/radial1"/>
    <dgm:cxn modelId="{B51523B5-4354-4A84-BFE8-85456E114DC0}" srcId="{F1F0C404-4CD5-4A92-BFC9-3D6B5EFC02D7}" destId="{10630880-5565-4921-9EF4-EAA0D9761DA2}" srcOrd="11" destOrd="0" parTransId="{1AD82BB9-D9CC-41A4-B4A4-D4EEC49D170A}" sibTransId="{06E3E78C-5B41-4859-88C1-7E4B04B32019}"/>
    <dgm:cxn modelId="{D63B0ECC-F794-4975-AFEC-C6081C852767}" type="presOf" srcId="{993D339B-A08D-4B7C-812F-4689AA600028}" destId="{F02EC9B2-9F10-4EE5-B2F0-037C3C268A05}" srcOrd="0" destOrd="0" presId="urn:microsoft.com/office/officeart/2005/8/layout/radial1"/>
    <dgm:cxn modelId="{0E7B84BA-9EE4-4C31-A2B6-A7876FD883DC}" type="presOf" srcId="{7B0B2345-8FF0-4DCB-9668-C6097FDC1D40}" destId="{709322B3-5B90-499D-9F23-789761449487}" srcOrd="0" destOrd="0" presId="urn:microsoft.com/office/officeart/2005/8/layout/radial1"/>
    <dgm:cxn modelId="{AE3675FD-F22D-4738-9B02-ABC7D51A2391}" type="presOf" srcId="{6B6964D1-AA7C-4CBD-AEE7-7A81A0DA7345}" destId="{70FFFF13-6226-4618-BF51-88901DF42E8B}" srcOrd="1" destOrd="0" presId="urn:microsoft.com/office/officeart/2005/8/layout/radial1"/>
    <dgm:cxn modelId="{74D7077C-7E0C-4561-9DB3-96EE02F4BEC3}" type="presOf" srcId="{657BB691-C4EB-4C3A-A4E3-BFC105ADB3F1}" destId="{45D87CE4-12EF-4DA8-B802-60E2B1F5F2FF}" srcOrd="1" destOrd="0" presId="urn:microsoft.com/office/officeart/2005/8/layout/radial1"/>
    <dgm:cxn modelId="{F1D4F193-B295-4E94-90E3-4DDACB76812C}" type="presOf" srcId="{AED27BFF-F0B5-4E49-B61F-E54850818F75}" destId="{B552D28C-F909-4E7A-A3DC-FF9019A88122}" srcOrd="0" destOrd="0" presId="urn:microsoft.com/office/officeart/2005/8/layout/radial1"/>
    <dgm:cxn modelId="{21FC33DC-12A5-4D2B-ACD6-BAEE40E18328}" type="presOf" srcId="{9313DCC6-B936-4015-9DE4-F447B1240709}" destId="{F5410FA9-483E-45B1-8D7D-785E32946F63}" srcOrd="0" destOrd="0" presId="urn:microsoft.com/office/officeart/2005/8/layout/radial1"/>
    <dgm:cxn modelId="{270AC560-36F0-440C-A51D-15E698EC8BF8}" srcId="{F1F0C404-4CD5-4A92-BFC9-3D6B5EFC02D7}" destId="{D98FE925-D2D6-4B9A-B31A-C59974A7D1A3}" srcOrd="4" destOrd="0" parTransId="{657BB691-C4EB-4C3A-A4E3-BFC105ADB3F1}" sibTransId="{A333829D-B2DD-40CF-8EB2-BC8B113CB240}"/>
    <dgm:cxn modelId="{619754CD-0271-4DD7-A633-F1B9E8BFB691}" type="presOf" srcId="{657BB691-C4EB-4C3A-A4E3-BFC105ADB3F1}" destId="{1E5BC5B4-2C8E-44F8-B550-DD25346FA643}" srcOrd="0" destOrd="0" presId="urn:microsoft.com/office/officeart/2005/8/layout/radial1"/>
    <dgm:cxn modelId="{FADACEA7-111E-4451-9C42-3A9D681F8B3D}" type="presOf" srcId="{F1F0C404-4CD5-4A92-BFC9-3D6B5EFC02D7}" destId="{6B10EDBA-207F-40D5-877F-E3ED0172E765}" srcOrd="0" destOrd="0" presId="urn:microsoft.com/office/officeart/2005/8/layout/radial1"/>
    <dgm:cxn modelId="{2F86FBEE-694B-4236-897E-834875EA518A}" type="presOf" srcId="{0EE0C9AA-E295-4A45-8E06-30D48381FD02}" destId="{5A06D230-0267-4BC3-AE00-F2C8AE95D537}" srcOrd="0" destOrd="0" presId="urn:microsoft.com/office/officeart/2005/8/layout/radial1"/>
    <dgm:cxn modelId="{F7AA90A3-B74B-4D72-9DD0-B5669BDB012B}" type="presOf" srcId="{5A81A85E-3C43-41A5-A834-32A523F642C0}" destId="{A631DD90-8813-4EBE-8320-1086F2077F0F}" srcOrd="0" destOrd="0" presId="urn:microsoft.com/office/officeart/2005/8/layout/radial1"/>
    <dgm:cxn modelId="{5F1C6A69-8859-4F51-9E8A-B880F6AF55F3}" type="presOf" srcId="{69E9F1FB-DD30-49CD-8051-398BA0863DDF}" destId="{67346321-2CF3-42DF-BDF3-552D829BF5A9}" srcOrd="1" destOrd="0" presId="urn:microsoft.com/office/officeart/2005/8/layout/radial1"/>
    <dgm:cxn modelId="{31F4C22B-E115-4A92-B8F9-EECE5783E51D}" type="presOf" srcId="{1AD82BB9-D9CC-41A4-B4A4-D4EEC49D170A}" destId="{56A322D3-1DF8-44F6-82A1-D3E28288E22F}" srcOrd="0" destOrd="0" presId="urn:microsoft.com/office/officeart/2005/8/layout/radial1"/>
    <dgm:cxn modelId="{22174FE4-53DA-456B-BB8D-880A04138064}" srcId="{F1F0C404-4CD5-4A92-BFC9-3D6B5EFC02D7}" destId="{D5D4873F-EF1B-4D89-9460-84F7A6087011}" srcOrd="5" destOrd="0" parTransId="{69E9F1FB-DD30-49CD-8051-398BA0863DDF}" sibTransId="{2C0E4274-2CC0-46A5-8600-06E45A9691EA}"/>
    <dgm:cxn modelId="{6DA7B30A-C9A1-4C5C-9DDD-30F975A2F9ED}" srcId="{F1F0C404-4CD5-4A92-BFC9-3D6B5EFC02D7}" destId="{0EE0C9AA-E295-4A45-8E06-30D48381FD02}" srcOrd="3" destOrd="0" parTransId="{AED27BFF-F0B5-4E49-B61F-E54850818F75}" sibTransId="{5D411995-0EA6-45B7-98A6-934F834480F3}"/>
    <dgm:cxn modelId="{84ED1E0F-43C8-45DB-9A14-56F28479E4C5}" type="presOf" srcId="{CBC3055A-9955-4613-A1E5-AE9C1396BA2A}" destId="{FEDBCF7E-2CFF-41AD-8574-917D215D43E9}" srcOrd="0" destOrd="0" presId="urn:microsoft.com/office/officeart/2005/8/layout/radial1"/>
    <dgm:cxn modelId="{18321A6C-AA2C-4334-8B9E-6283CF7399AF}" type="presOf" srcId="{69E9F1FB-DD30-49CD-8051-398BA0863DDF}" destId="{013BF06B-F653-42A7-8034-67272060701F}" srcOrd="0" destOrd="0" presId="urn:microsoft.com/office/officeart/2005/8/layout/radial1"/>
    <dgm:cxn modelId="{31010480-42EF-4EF0-A5E1-239EC828DFC0}" type="presOf" srcId="{1A322ADE-E70E-485A-83AA-B04F6391F03A}" destId="{6BCB5BC8-F86C-414B-A8AD-71D92D93672F}" srcOrd="0" destOrd="0" presId="urn:microsoft.com/office/officeart/2005/8/layout/radial1"/>
    <dgm:cxn modelId="{0F6F8077-348C-45EA-B5CF-335BC687E6C4}" type="presOf" srcId="{F633DAC3-BAD4-4518-BF9D-D26B80FFEC9D}" destId="{39D7693F-A4D8-4CCC-8414-F1D8F20FE9DA}" srcOrd="0" destOrd="0" presId="urn:microsoft.com/office/officeart/2005/8/layout/radial1"/>
    <dgm:cxn modelId="{0C6048AF-0E7E-4E54-8F0C-4A9A2D33EE0F}" type="presOf" srcId="{1A322ADE-E70E-485A-83AA-B04F6391F03A}" destId="{60C79857-0DA6-4A64-917A-FD494FFB7710}" srcOrd="1" destOrd="0" presId="urn:microsoft.com/office/officeart/2005/8/layout/radial1"/>
    <dgm:cxn modelId="{2F842389-E4D6-43A4-AF39-86C81D3D53B9}" type="presOf" srcId="{74B9634B-2689-4665-A1F5-3AEEBE925208}" destId="{38646A9D-C29A-4507-9787-5C9F4A7701BF}" srcOrd="0" destOrd="0" presId="urn:microsoft.com/office/officeart/2005/8/layout/radial1"/>
    <dgm:cxn modelId="{70591DC3-95B7-498B-8FFB-B1EC18A22652}" srcId="{F1F0C404-4CD5-4A92-BFC9-3D6B5EFC02D7}" destId="{5A81A85E-3C43-41A5-A834-32A523F642C0}" srcOrd="1" destOrd="0" parTransId="{993D339B-A08D-4B7C-812F-4689AA600028}" sibTransId="{5903DE81-615C-4E38-961D-1036B089FFE8}"/>
    <dgm:cxn modelId="{97575195-4483-4591-823C-5250E6B48B61}" srcId="{F1F0C404-4CD5-4A92-BFC9-3D6B5EFC02D7}" destId="{F633DAC3-BAD4-4518-BF9D-D26B80FFEC9D}" srcOrd="10" destOrd="0" parTransId="{9313DCC6-B936-4015-9DE4-F447B1240709}" sibTransId="{790641CE-21EA-452C-9C1F-5F9C36D2A17A}"/>
    <dgm:cxn modelId="{FF1DCEBB-B4BA-455B-AFB9-EC683ED4B5E5}" type="presOf" srcId="{AEB51B33-D7C0-4202-A5FA-DAAD14156B90}" destId="{394D921D-7B55-44E6-B06B-BC04E0AB5ED1}" srcOrd="0" destOrd="0" presId="urn:microsoft.com/office/officeart/2005/8/layout/radial1"/>
    <dgm:cxn modelId="{87B09644-F8E4-4605-B224-1BFAA284FD39}" type="presOf" srcId="{D98FE925-D2D6-4B9A-B31A-C59974A7D1A3}" destId="{8153E375-18DD-4E7F-AAE6-82BFEA16E8FC}" srcOrd="0" destOrd="0" presId="urn:microsoft.com/office/officeart/2005/8/layout/radial1"/>
    <dgm:cxn modelId="{BEF9E7BC-4D50-4A56-A0E2-CDF110387C15}" type="presOf" srcId="{1AD82BB9-D9CC-41A4-B4A4-D4EEC49D170A}" destId="{C168E635-6EC2-4B2A-BF8E-3CCC54A8482C}" srcOrd="1" destOrd="0" presId="urn:microsoft.com/office/officeart/2005/8/layout/radial1"/>
    <dgm:cxn modelId="{499D81AE-A4C8-4FAD-AE9E-5927D284CE14}" type="presOf" srcId="{8C00B532-BD31-410E-AF6F-62F67F20FC08}" destId="{FB6F5B61-2DEA-473A-AEF1-91485647C2CD}" srcOrd="0" destOrd="0" presId="urn:microsoft.com/office/officeart/2005/8/layout/radial1"/>
    <dgm:cxn modelId="{80418C2C-52C9-487F-B63B-81B5CEEC8E12}" srcId="{74B9634B-2689-4665-A1F5-3AEEBE925208}" destId="{921B8A32-D8C3-45F5-A6DC-36A735807506}" srcOrd="1" destOrd="0" parTransId="{A20154B1-87E9-454D-8A9A-AB35F487E94E}" sibTransId="{5342FC1E-A334-462F-B06C-624430543E04}"/>
    <dgm:cxn modelId="{3A14FEFC-F7BD-49C4-B22F-08BDB08BE227}" type="presOf" srcId="{E9EC7326-79DB-44EF-9A12-F0B8A638403F}" destId="{B502DD6D-A368-455C-915E-3EFFA00E2366}" srcOrd="0" destOrd="0" presId="urn:microsoft.com/office/officeart/2005/8/layout/radial1"/>
    <dgm:cxn modelId="{0EC9FA0B-0DCB-4A68-8C76-873C4A7A550D}" srcId="{F1F0C404-4CD5-4A92-BFC9-3D6B5EFC02D7}" destId="{8C00B532-BD31-410E-AF6F-62F67F20FC08}" srcOrd="6" destOrd="0" parTransId="{7B0B2345-8FF0-4DCB-9668-C6097FDC1D40}" sibTransId="{B3A4A0DD-64D6-4381-97AC-B401B50DBAE4}"/>
    <dgm:cxn modelId="{53A37CB5-6B67-4258-AAC2-F2F8E32E52F9}" type="presOf" srcId="{834F298F-D0F8-4B7A-9DB7-0BE2B40DA7EF}" destId="{5780F939-9DC8-48BE-AAC2-9DA76E9EB032}" srcOrd="0" destOrd="0" presId="urn:microsoft.com/office/officeart/2005/8/layout/radial1"/>
    <dgm:cxn modelId="{7494CCDB-A6E5-4A02-9544-30602F64FA93}" type="presOf" srcId="{6B6964D1-AA7C-4CBD-AEE7-7A81A0DA7345}" destId="{BB5761E4-A6EF-48C0-9BD1-55BD23938978}" srcOrd="0" destOrd="0" presId="urn:microsoft.com/office/officeart/2005/8/layout/radial1"/>
    <dgm:cxn modelId="{F5C91C8F-96E6-4ADA-B4AE-7E90BA314A13}" type="presOf" srcId="{91426088-F166-4032-ACDC-5846317943CA}" destId="{D9FAA2B5-557F-4513-A3CF-C0F82E13B674}" srcOrd="0" destOrd="0" presId="urn:microsoft.com/office/officeart/2005/8/layout/radial1"/>
    <dgm:cxn modelId="{0939A9DB-4ED7-441C-84BF-61BC54B5E324}" type="presOf" srcId="{9313DCC6-B936-4015-9DE4-F447B1240709}" destId="{C1992FFA-ECF4-44C1-BD09-2927F542F8F9}" srcOrd="1" destOrd="0" presId="urn:microsoft.com/office/officeart/2005/8/layout/radial1"/>
    <dgm:cxn modelId="{AF11CDE0-5638-4EE2-91F2-356A2926DB64}" srcId="{F1F0C404-4CD5-4A92-BFC9-3D6B5EFC02D7}" destId="{B697083D-0467-4030-97DE-38815F01DE54}" srcOrd="7" destOrd="0" parTransId="{0F7D5333-10B9-4F6B-A711-1C9111BCB38E}" sibTransId="{F5D148D9-0A21-42E8-9746-721AF9AA303B}"/>
    <dgm:cxn modelId="{263DA411-2E27-41D2-9ED4-7FB0B7B23114}" srcId="{F1F0C404-4CD5-4A92-BFC9-3D6B5EFC02D7}" destId="{91426088-F166-4032-ACDC-5846317943CA}" srcOrd="9" destOrd="0" parTransId="{1A322ADE-E70E-485A-83AA-B04F6391F03A}" sibTransId="{05A3482E-514A-4A5B-A9ED-75CBBBA2506E}"/>
    <dgm:cxn modelId="{FD12B351-B051-4D76-BDD7-599B0C7B84C3}" type="presOf" srcId="{834F298F-D0F8-4B7A-9DB7-0BE2B40DA7EF}" destId="{A15E21C5-CF8D-4401-929E-2ED6C8423D7B}" srcOrd="1" destOrd="0" presId="urn:microsoft.com/office/officeart/2005/8/layout/radial1"/>
    <dgm:cxn modelId="{D6E11EB5-A291-4F49-970A-1BA6F59669CD}" type="presOf" srcId="{0F7D5333-10B9-4F6B-A711-1C9111BCB38E}" destId="{E8D79373-3523-4CCA-BD46-4A5BF42241CB}" srcOrd="0" destOrd="0" presId="urn:microsoft.com/office/officeart/2005/8/layout/radial1"/>
    <dgm:cxn modelId="{F6B58B7B-6E4B-43C6-9A27-84503B49DFF4}" type="presOf" srcId="{0F7D5333-10B9-4F6B-A711-1C9111BCB38E}" destId="{4ED24BE8-358E-4F33-BB35-45636EB51D2E}" srcOrd="1" destOrd="0" presId="urn:microsoft.com/office/officeart/2005/8/layout/radial1"/>
    <dgm:cxn modelId="{10F7C5CB-6907-4897-8E56-869EE65341F1}" type="presOf" srcId="{10630880-5565-4921-9EF4-EAA0D9761DA2}" destId="{997B9586-86C7-4132-ABEF-B66920AA845A}" srcOrd="0" destOrd="0" presId="urn:microsoft.com/office/officeart/2005/8/layout/radial1"/>
    <dgm:cxn modelId="{6BCD526F-3287-47D0-8516-69B5E7EC5D8F}" type="presOf" srcId="{7B0B2345-8FF0-4DCB-9668-C6097FDC1D40}" destId="{CA90AB3F-7AF4-4D84-B387-B6C7E0080B84}" srcOrd="1" destOrd="0" presId="urn:microsoft.com/office/officeart/2005/8/layout/radial1"/>
    <dgm:cxn modelId="{D252257A-B2BE-458B-9D20-F90EA6A0019E}" srcId="{F1F0C404-4CD5-4A92-BFC9-3D6B5EFC02D7}" destId="{E9EC7326-79DB-44EF-9A12-F0B8A638403F}" srcOrd="0" destOrd="0" parTransId="{834F298F-D0F8-4B7A-9DB7-0BE2B40DA7EF}" sibTransId="{39346848-9E4C-4E47-8A78-FBB0BD66FBED}"/>
    <dgm:cxn modelId="{A1963CED-4709-44C6-B3F8-8F27061D4C44}" srcId="{74B9634B-2689-4665-A1F5-3AEEBE925208}" destId="{F1F0C404-4CD5-4A92-BFC9-3D6B5EFC02D7}" srcOrd="0" destOrd="0" parTransId="{36E1B27A-85E7-4F59-884B-EB25C347D0ED}" sibTransId="{49BB9CCA-B9B4-4758-8DE7-DD12CA0BE0B1}"/>
    <dgm:cxn modelId="{5653022D-9BCB-49BF-9610-B0649B560619}" srcId="{F1F0C404-4CD5-4A92-BFC9-3D6B5EFC02D7}" destId="{CBC3055A-9955-4613-A1E5-AE9C1396BA2A}" srcOrd="8" destOrd="0" parTransId="{6B6964D1-AA7C-4CBD-AEE7-7A81A0DA7345}" sibTransId="{579FDCDC-627A-4084-98C2-4DF30603462D}"/>
    <dgm:cxn modelId="{310BCD66-6257-414B-AA9A-6EA2A8BCEBDA}" type="presOf" srcId="{D5D4873F-EF1B-4D89-9460-84F7A6087011}" destId="{4C7A4A85-6FCA-4C49-BFBF-A2E1A0B3896B}" srcOrd="0" destOrd="0" presId="urn:microsoft.com/office/officeart/2005/8/layout/radial1"/>
    <dgm:cxn modelId="{EA7FEEA7-26DC-4732-A707-1EB5608C3751}" srcId="{F1F0C404-4CD5-4A92-BFC9-3D6B5EFC02D7}" destId="{3F1F5064-34E7-4997-8948-E6035054E142}" srcOrd="2" destOrd="0" parTransId="{AEB51B33-D7C0-4202-A5FA-DAAD14156B90}" sibTransId="{058EE59F-6363-45CB-9563-C98B20FB9439}"/>
    <dgm:cxn modelId="{867936C4-C712-4046-A527-D267FD26A0FA}" type="presOf" srcId="{993D339B-A08D-4B7C-812F-4689AA600028}" destId="{48E273E1-B844-4827-9157-83102F3F2B5E}" srcOrd="1" destOrd="0" presId="urn:microsoft.com/office/officeart/2005/8/layout/radial1"/>
    <dgm:cxn modelId="{BA0E496A-F78C-41CE-8331-3A2AC83D5E66}" type="presOf" srcId="{B697083D-0467-4030-97DE-38815F01DE54}" destId="{04FCFB43-5C4F-41C2-B48E-181DD9922CAA}" srcOrd="0" destOrd="0" presId="urn:microsoft.com/office/officeart/2005/8/layout/radial1"/>
    <dgm:cxn modelId="{832AFD96-F34A-41F9-9113-C2BEAF0A639C}" type="presOf" srcId="{AED27BFF-F0B5-4E49-B61F-E54850818F75}" destId="{DE67D250-0D09-417A-99D2-2CD9B1A489A0}" srcOrd="1" destOrd="0" presId="urn:microsoft.com/office/officeart/2005/8/layout/radial1"/>
    <dgm:cxn modelId="{0F0CCB6C-9DAA-4F33-B073-FBEB6D78FC92}" type="presParOf" srcId="{38646A9D-C29A-4507-9787-5C9F4A7701BF}" destId="{6B10EDBA-207F-40D5-877F-E3ED0172E765}" srcOrd="0" destOrd="0" presId="urn:microsoft.com/office/officeart/2005/8/layout/radial1"/>
    <dgm:cxn modelId="{B4506505-059C-45FD-832E-CBB156DF0B01}" type="presParOf" srcId="{38646A9D-C29A-4507-9787-5C9F4A7701BF}" destId="{5780F939-9DC8-48BE-AAC2-9DA76E9EB032}" srcOrd="1" destOrd="0" presId="urn:microsoft.com/office/officeart/2005/8/layout/radial1"/>
    <dgm:cxn modelId="{651675B3-849D-4305-839F-2471EB9E23B6}" type="presParOf" srcId="{5780F939-9DC8-48BE-AAC2-9DA76E9EB032}" destId="{A15E21C5-CF8D-4401-929E-2ED6C8423D7B}" srcOrd="0" destOrd="0" presId="urn:microsoft.com/office/officeart/2005/8/layout/radial1"/>
    <dgm:cxn modelId="{E689B315-3E87-46B3-9433-507ADAFB16B2}" type="presParOf" srcId="{38646A9D-C29A-4507-9787-5C9F4A7701BF}" destId="{B502DD6D-A368-455C-915E-3EFFA00E2366}" srcOrd="2" destOrd="0" presId="urn:microsoft.com/office/officeart/2005/8/layout/radial1"/>
    <dgm:cxn modelId="{3DBE7627-56A6-4538-A8AF-A0633A78E12F}" type="presParOf" srcId="{38646A9D-C29A-4507-9787-5C9F4A7701BF}" destId="{F02EC9B2-9F10-4EE5-B2F0-037C3C268A05}" srcOrd="3" destOrd="0" presId="urn:microsoft.com/office/officeart/2005/8/layout/radial1"/>
    <dgm:cxn modelId="{FD909A0E-AC5C-4217-BD95-5DE9B889510F}" type="presParOf" srcId="{F02EC9B2-9F10-4EE5-B2F0-037C3C268A05}" destId="{48E273E1-B844-4827-9157-83102F3F2B5E}" srcOrd="0" destOrd="0" presId="urn:microsoft.com/office/officeart/2005/8/layout/radial1"/>
    <dgm:cxn modelId="{E1625D5C-5E45-4537-82DA-CBE6F5232C26}" type="presParOf" srcId="{38646A9D-C29A-4507-9787-5C9F4A7701BF}" destId="{A631DD90-8813-4EBE-8320-1086F2077F0F}" srcOrd="4" destOrd="0" presId="urn:microsoft.com/office/officeart/2005/8/layout/radial1"/>
    <dgm:cxn modelId="{33A1E3D4-5FBD-48ED-98A1-9272F4ABD492}" type="presParOf" srcId="{38646A9D-C29A-4507-9787-5C9F4A7701BF}" destId="{394D921D-7B55-44E6-B06B-BC04E0AB5ED1}" srcOrd="5" destOrd="0" presId="urn:microsoft.com/office/officeart/2005/8/layout/radial1"/>
    <dgm:cxn modelId="{E645DF60-2C5D-4E2F-9B4A-FC5187129A50}" type="presParOf" srcId="{394D921D-7B55-44E6-B06B-BC04E0AB5ED1}" destId="{A0E391A8-889E-4804-8BEF-7B8D7B73406B}" srcOrd="0" destOrd="0" presId="urn:microsoft.com/office/officeart/2005/8/layout/radial1"/>
    <dgm:cxn modelId="{4E4CCE5E-CFE9-4A29-828E-D49F00A699A8}" type="presParOf" srcId="{38646A9D-C29A-4507-9787-5C9F4A7701BF}" destId="{F95D9256-A86A-432B-895D-A832D66478CB}" srcOrd="6" destOrd="0" presId="urn:microsoft.com/office/officeart/2005/8/layout/radial1"/>
    <dgm:cxn modelId="{AA65EC96-5335-4506-A809-B7E567951115}" type="presParOf" srcId="{38646A9D-C29A-4507-9787-5C9F4A7701BF}" destId="{B552D28C-F909-4E7A-A3DC-FF9019A88122}" srcOrd="7" destOrd="0" presId="urn:microsoft.com/office/officeart/2005/8/layout/radial1"/>
    <dgm:cxn modelId="{1AAA0C7D-2A7E-46EA-8A06-5D8E1320CD2F}" type="presParOf" srcId="{B552D28C-F909-4E7A-A3DC-FF9019A88122}" destId="{DE67D250-0D09-417A-99D2-2CD9B1A489A0}" srcOrd="0" destOrd="0" presId="urn:microsoft.com/office/officeart/2005/8/layout/radial1"/>
    <dgm:cxn modelId="{4C5A8872-E38B-49BF-8845-F01FF44BA173}" type="presParOf" srcId="{38646A9D-C29A-4507-9787-5C9F4A7701BF}" destId="{5A06D230-0267-4BC3-AE00-F2C8AE95D537}" srcOrd="8" destOrd="0" presId="urn:microsoft.com/office/officeart/2005/8/layout/radial1"/>
    <dgm:cxn modelId="{D19FF241-CF73-4F5E-B2A8-F6D9B93EFEA6}" type="presParOf" srcId="{38646A9D-C29A-4507-9787-5C9F4A7701BF}" destId="{1E5BC5B4-2C8E-44F8-B550-DD25346FA643}" srcOrd="9" destOrd="0" presId="urn:microsoft.com/office/officeart/2005/8/layout/radial1"/>
    <dgm:cxn modelId="{0DBCB283-E083-43D4-8D41-FAFD040A1A02}" type="presParOf" srcId="{1E5BC5B4-2C8E-44F8-B550-DD25346FA643}" destId="{45D87CE4-12EF-4DA8-B802-60E2B1F5F2FF}" srcOrd="0" destOrd="0" presId="urn:microsoft.com/office/officeart/2005/8/layout/radial1"/>
    <dgm:cxn modelId="{DCA6E5DB-43AB-4451-B751-3E9A4BA0B30E}" type="presParOf" srcId="{38646A9D-C29A-4507-9787-5C9F4A7701BF}" destId="{8153E375-18DD-4E7F-AAE6-82BFEA16E8FC}" srcOrd="10" destOrd="0" presId="urn:microsoft.com/office/officeart/2005/8/layout/radial1"/>
    <dgm:cxn modelId="{F86C3A26-81FF-4999-9396-93A45983D854}" type="presParOf" srcId="{38646A9D-C29A-4507-9787-5C9F4A7701BF}" destId="{013BF06B-F653-42A7-8034-67272060701F}" srcOrd="11" destOrd="0" presId="urn:microsoft.com/office/officeart/2005/8/layout/radial1"/>
    <dgm:cxn modelId="{9AFD60DD-DBB2-4D1D-A83B-D91AA55D633E}" type="presParOf" srcId="{013BF06B-F653-42A7-8034-67272060701F}" destId="{67346321-2CF3-42DF-BDF3-552D829BF5A9}" srcOrd="0" destOrd="0" presId="urn:microsoft.com/office/officeart/2005/8/layout/radial1"/>
    <dgm:cxn modelId="{6DA33F39-3E62-49F2-AFA5-36D272434BC2}" type="presParOf" srcId="{38646A9D-C29A-4507-9787-5C9F4A7701BF}" destId="{4C7A4A85-6FCA-4C49-BFBF-A2E1A0B3896B}" srcOrd="12" destOrd="0" presId="urn:microsoft.com/office/officeart/2005/8/layout/radial1"/>
    <dgm:cxn modelId="{B827EEF0-D36E-4B3D-9240-57D691CC50C2}" type="presParOf" srcId="{38646A9D-C29A-4507-9787-5C9F4A7701BF}" destId="{709322B3-5B90-499D-9F23-789761449487}" srcOrd="13" destOrd="0" presId="urn:microsoft.com/office/officeart/2005/8/layout/radial1"/>
    <dgm:cxn modelId="{C8F32873-63C5-4201-9E68-CD6F24283FA3}" type="presParOf" srcId="{709322B3-5B90-499D-9F23-789761449487}" destId="{CA90AB3F-7AF4-4D84-B387-B6C7E0080B84}" srcOrd="0" destOrd="0" presId="urn:microsoft.com/office/officeart/2005/8/layout/radial1"/>
    <dgm:cxn modelId="{5E0B3D95-BC8D-4F5A-966D-79C963496A21}" type="presParOf" srcId="{38646A9D-C29A-4507-9787-5C9F4A7701BF}" destId="{FB6F5B61-2DEA-473A-AEF1-91485647C2CD}" srcOrd="14" destOrd="0" presId="urn:microsoft.com/office/officeart/2005/8/layout/radial1"/>
    <dgm:cxn modelId="{DEFED2FF-B847-4CA7-8792-42BB2215DFFB}" type="presParOf" srcId="{38646A9D-C29A-4507-9787-5C9F4A7701BF}" destId="{E8D79373-3523-4CCA-BD46-4A5BF42241CB}" srcOrd="15" destOrd="0" presId="urn:microsoft.com/office/officeart/2005/8/layout/radial1"/>
    <dgm:cxn modelId="{A94865C2-A66C-4710-A93D-2E3798344AAC}" type="presParOf" srcId="{E8D79373-3523-4CCA-BD46-4A5BF42241CB}" destId="{4ED24BE8-358E-4F33-BB35-45636EB51D2E}" srcOrd="0" destOrd="0" presId="urn:microsoft.com/office/officeart/2005/8/layout/radial1"/>
    <dgm:cxn modelId="{1A054D33-797D-4FAF-8E37-518CF1963805}" type="presParOf" srcId="{38646A9D-C29A-4507-9787-5C9F4A7701BF}" destId="{04FCFB43-5C4F-41C2-B48E-181DD9922CAA}" srcOrd="16" destOrd="0" presId="urn:microsoft.com/office/officeart/2005/8/layout/radial1"/>
    <dgm:cxn modelId="{A376E7B8-B2C7-46E2-9D5D-74EC29F2D78C}" type="presParOf" srcId="{38646A9D-C29A-4507-9787-5C9F4A7701BF}" destId="{BB5761E4-A6EF-48C0-9BD1-55BD23938978}" srcOrd="17" destOrd="0" presId="urn:microsoft.com/office/officeart/2005/8/layout/radial1"/>
    <dgm:cxn modelId="{4E9D2DDC-6394-4D8A-BE35-248A98EAA1F6}" type="presParOf" srcId="{BB5761E4-A6EF-48C0-9BD1-55BD23938978}" destId="{70FFFF13-6226-4618-BF51-88901DF42E8B}" srcOrd="0" destOrd="0" presId="urn:microsoft.com/office/officeart/2005/8/layout/radial1"/>
    <dgm:cxn modelId="{76331E89-D605-4BDC-97FF-F0D237FC7615}" type="presParOf" srcId="{38646A9D-C29A-4507-9787-5C9F4A7701BF}" destId="{FEDBCF7E-2CFF-41AD-8574-917D215D43E9}" srcOrd="18" destOrd="0" presId="urn:microsoft.com/office/officeart/2005/8/layout/radial1"/>
    <dgm:cxn modelId="{418DA796-2152-46C7-9486-D2366704DADF}" type="presParOf" srcId="{38646A9D-C29A-4507-9787-5C9F4A7701BF}" destId="{6BCB5BC8-F86C-414B-A8AD-71D92D93672F}" srcOrd="19" destOrd="0" presId="urn:microsoft.com/office/officeart/2005/8/layout/radial1"/>
    <dgm:cxn modelId="{785B5AF5-8DB1-4B65-B88C-533F5D8C982F}" type="presParOf" srcId="{6BCB5BC8-F86C-414B-A8AD-71D92D93672F}" destId="{60C79857-0DA6-4A64-917A-FD494FFB7710}" srcOrd="0" destOrd="0" presId="urn:microsoft.com/office/officeart/2005/8/layout/radial1"/>
    <dgm:cxn modelId="{5DF8CA52-8A5A-419D-8323-951B7FD681C9}" type="presParOf" srcId="{38646A9D-C29A-4507-9787-5C9F4A7701BF}" destId="{D9FAA2B5-557F-4513-A3CF-C0F82E13B674}" srcOrd="20" destOrd="0" presId="urn:microsoft.com/office/officeart/2005/8/layout/radial1"/>
    <dgm:cxn modelId="{0DB51F0F-4647-4903-979A-DC67E36C8B86}" type="presParOf" srcId="{38646A9D-C29A-4507-9787-5C9F4A7701BF}" destId="{F5410FA9-483E-45B1-8D7D-785E32946F63}" srcOrd="21" destOrd="0" presId="urn:microsoft.com/office/officeart/2005/8/layout/radial1"/>
    <dgm:cxn modelId="{8AA53742-41E7-4B0D-A056-DC589B9CFF1E}" type="presParOf" srcId="{F5410FA9-483E-45B1-8D7D-785E32946F63}" destId="{C1992FFA-ECF4-44C1-BD09-2927F542F8F9}" srcOrd="0" destOrd="0" presId="urn:microsoft.com/office/officeart/2005/8/layout/radial1"/>
    <dgm:cxn modelId="{2DE4BC9B-77B2-4526-BFE7-3EBCC7B631A3}" type="presParOf" srcId="{38646A9D-C29A-4507-9787-5C9F4A7701BF}" destId="{39D7693F-A4D8-4CCC-8414-F1D8F20FE9DA}" srcOrd="22" destOrd="0" presId="urn:microsoft.com/office/officeart/2005/8/layout/radial1"/>
    <dgm:cxn modelId="{976BEF60-253F-41A9-9B9A-70CC606A8505}" type="presParOf" srcId="{38646A9D-C29A-4507-9787-5C9F4A7701BF}" destId="{56A322D3-1DF8-44F6-82A1-D3E28288E22F}" srcOrd="23" destOrd="0" presId="urn:microsoft.com/office/officeart/2005/8/layout/radial1"/>
    <dgm:cxn modelId="{E508D412-E2E8-4F7C-9021-3A964AA17ABB}" type="presParOf" srcId="{56A322D3-1DF8-44F6-82A1-D3E28288E22F}" destId="{C168E635-6EC2-4B2A-BF8E-3CCC54A8482C}" srcOrd="0" destOrd="0" presId="urn:microsoft.com/office/officeart/2005/8/layout/radial1"/>
    <dgm:cxn modelId="{3A212DF9-5CBD-48EF-A973-68C26B477CA4}" type="presParOf" srcId="{38646A9D-C29A-4507-9787-5C9F4A7701BF}" destId="{997B9586-86C7-4132-ABEF-B66920AA845A}" srcOrd="2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528123-4EE4-4942-92F3-A976381135D8}" type="doc">
      <dgm:prSet loTypeId="urn:microsoft.com/office/officeart/2005/8/layout/hList1" loCatId="list" qsTypeId="urn:microsoft.com/office/officeart/2005/8/quickstyle/3d1" qsCatId="3D" csTypeId="urn:microsoft.com/office/officeart/2005/8/colors/accent1_4" csCatId="accent1" phldr="1"/>
      <dgm:spPr/>
      <dgm:t>
        <a:bodyPr/>
        <a:lstStyle/>
        <a:p>
          <a:endParaRPr lang="en-US"/>
        </a:p>
      </dgm:t>
    </dgm:pt>
    <dgm:pt modelId="{62C2BC8A-5E31-4D15-B384-FE2BE33B49E2}">
      <dgm:prSet phldrT="[Text]"/>
      <dgm:spPr>
        <a:gradFill rotWithShape="0">
          <a:gsLst>
            <a:gs pos="0">
              <a:srgbClr val="9BB8DC"/>
            </a:gs>
            <a:gs pos="50000">
              <a:srgbClr val="9BB8DC"/>
            </a:gs>
            <a:gs pos="100000">
              <a:srgbClr val="5B9BD5"/>
            </a:gs>
          </a:gsLst>
        </a:gradFill>
      </dgm:spPr>
      <dgm:t>
        <a:bodyPr/>
        <a:lstStyle/>
        <a:p>
          <a:r>
            <a:rPr lang="en-US" dirty="0" smtClean="0"/>
            <a:t>Site/Shop Floor CAB</a:t>
          </a:r>
          <a:endParaRPr lang="en-US" dirty="0"/>
        </a:p>
      </dgm:t>
    </dgm:pt>
    <dgm:pt modelId="{9243B259-200D-4531-B65A-982A1DF0B826}" type="parTrans" cxnId="{5F4EB313-FDA5-4DFB-8038-49F00B3F9470}">
      <dgm:prSet/>
      <dgm:spPr/>
      <dgm:t>
        <a:bodyPr/>
        <a:lstStyle/>
        <a:p>
          <a:endParaRPr lang="en-US"/>
        </a:p>
      </dgm:t>
    </dgm:pt>
    <dgm:pt modelId="{E0D7F72B-1144-46F9-8DAE-B220314BAA5B}" type="sibTrans" cxnId="{5F4EB313-FDA5-4DFB-8038-49F00B3F9470}">
      <dgm:prSet/>
      <dgm:spPr/>
      <dgm:t>
        <a:bodyPr/>
        <a:lstStyle/>
        <a:p>
          <a:endParaRPr lang="en-US"/>
        </a:p>
      </dgm:t>
    </dgm:pt>
    <dgm:pt modelId="{D622A42F-299C-4156-B2C4-112EE22BAC00}">
      <dgm:prSet phldrT="[Text]"/>
      <dgm:spPr>
        <a:solidFill>
          <a:srgbClr val="D3E0F1">
            <a:alpha val="89804"/>
          </a:srgbClr>
        </a:solidFill>
      </dgm:spPr>
      <dgm:t>
        <a:bodyPr/>
        <a:lstStyle/>
        <a:p>
          <a:r>
            <a:rPr lang="en-US" dirty="0" smtClean="0"/>
            <a:t>Receiving Inspection Failures</a:t>
          </a:r>
          <a:endParaRPr lang="en-US" dirty="0"/>
        </a:p>
      </dgm:t>
    </dgm:pt>
    <dgm:pt modelId="{CA857351-07DE-4AFA-A2EC-C556F2B06F09}" type="parTrans" cxnId="{E326191A-BD81-4840-B22B-23B92B4102B0}">
      <dgm:prSet/>
      <dgm:spPr/>
      <dgm:t>
        <a:bodyPr/>
        <a:lstStyle/>
        <a:p>
          <a:endParaRPr lang="en-US"/>
        </a:p>
      </dgm:t>
    </dgm:pt>
    <dgm:pt modelId="{3A4782C2-3AFA-43B9-8A82-ED1053763D92}" type="sibTrans" cxnId="{E326191A-BD81-4840-B22B-23B92B4102B0}">
      <dgm:prSet/>
      <dgm:spPr/>
      <dgm:t>
        <a:bodyPr/>
        <a:lstStyle/>
        <a:p>
          <a:endParaRPr lang="en-US"/>
        </a:p>
      </dgm:t>
    </dgm:pt>
    <dgm:pt modelId="{0F1FF87D-93DD-4ABD-A397-FB3A25FE08FB}">
      <dgm:prSet phldrT="[Text]"/>
      <dgm:spPr>
        <a:solidFill>
          <a:srgbClr val="D3E0F1">
            <a:alpha val="89804"/>
          </a:srgbClr>
        </a:solidFill>
      </dgm:spPr>
      <dgm:t>
        <a:bodyPr/>
        <a:lstStyle/>
        <a:p>
          <a:r>
            <a:rPr lang="en-US" dirty="0" smtClean="0"/>
            <a:t>SCARs over 30 days/ SCAR trending</a:t>
          </a:r>
          <a:endParaRPr lang="en-US" dirty="0"/>
        </a:p>
      </dgm:t>
    </dgm:pt>
    <dgm:pt modelId="{0ADD57A9-C21F-487B-AC8A-376C16891604}" type="parTrans" cxnId="{EB018918-0415-41EA-8E18-407ECF08460B}">
      <dgm:prSet/>
      <dgm:spPr/>
      <dgm:t>
        <a:bodyPr/>
        <a:lstStyle/>
        <a:p>
          <a:endParaRPr lang="en-US"/>
        </a:p>
      </dgm:t>
    </dgm:pt>
    <dgm:pt modelId="{8FD1C356-686B-46EA-A687-F533A9A7B651}" type="sibTrans" cxnId="{EB018918-0415-41EA-8E18-407ECF08460B}">
      <dgm:prSet/>
      <dgm:spPr/>
      <dgm:t>
        <a:bodyPr/>
        <a:lstStyle/>
        <a:p>
          <a:endParaRPr lang="en-US"/>
        </a:p>
      </dgm:t>
    </dgm:pt>
    <dgm:pt modelId="{E8078159-25E3-4431-B0DB-84D7268F0A20}">
      <dgm:prSet phldrT="[Text]"/>
      <dgm:spPr>
        <a:solidFill>
          <a:srgbClr val="D3E0F1">
            <a:alpha val="90000"/>
          </a:srgbClr>
        </a:solidFill>
      </dgm:spPr>
      <dgm:t>
        <a:bodyPr/>
        <a:lstStyle/>
        <a:p>
          <a:r>
            <a:rPr lang="en-US" dirty="0" smtClean="0"/>
            <a:t>Suspect Product Notifications (SPNs)</a:t>
          </a:r>
          <a:endParaRPr lang="en-US" dirty="0"/>
        </a:p>
      </dgm:t>
    </dgm:pt>
    <dgm:pt modelId="{911BF5A9-1196-4BC1-A3EE-B6B22440F9AA}" type="parTrans" cxnId="{8A4C23DA-5F59-48C7-8273-69B021C62168}">
      <dgm:prSet/>
      <dgm:spPr/>
      <dgm:t>
        <a:bodyPr/>
        <a:lstStyle/>
        <a:p>
          <a:endParaRPr lang="en-US"/>
        </a:p>
      </dgm:t>
    </dgm:pt>
    <dgm:pt modelId="{48EFDA3E-4A24-4C23-B495-298D381B5FC9}" type="sibTrans" cxnId="{8A4C23DA-5F59-48C7-8273-69B021C62168}">
      <dgm:prSet/>
      <dgm:spPr/>
      <dgm:t>
        <a:bodyPr/>
        <a:lstStyle/>
        <a:p>
          <a:endParaRPr lang="en-US"/>
        </a:p>
      </dgm:t>
    </dgm:pt>
    <dgm:pt modelId="{6A1AB383-1FC0-4D22-B9AF-A8082795CC5D}">
      <dgm:prSet phldrT="[Text]"/>
      <dgm:spPr>
        <a:solidFill>
          <a:srgbClr val="D3E0F1">
            <a:alpha val="90000"/>
          </a:srgbClr>
        </a:solidFill>
      </dgm:spPr>
      <dgm:t>
        <a:bodyPr/>
        <a:lstStyle/>
        <a:p>
          <a:r>
            <a:rPr lang="en-US" dirty="0" smtClean="0"/>
            <a:t>Corrective Action Plans (CAPs)</a:t>
          </a:r>
          <a:endParaRPr lang="en-US" dirty="0"/>
        </a:p>
      </dgm:t>
    </dgm:pt>
    <dgm:pt modelId="{F8B0D17D-04C6-41E4-9552-9F1867C062D8}" type="parTrans" cxnId="{ED6F8769-51CE-40A5-9A07-52E50F0BAC90}">
      <dgm:prSet/>
      <dgm:spPr/>
      <dgm:t>
        <a:bodyPr/>
        <a:lstStyle/>
        <a:p>
          <a:endParaRPr lang="en-US"/>
        </a:p>
      </dgm:t>
    </dgm:pt>
    <dgm:pt modelId="{B9B4593B-5FCC-4271-ADAE-CDB7EE7346C1}" type="sibTrans" cxnId="{ED6F8769-51CE-40A5-9A07-52E50F0BAC90}">
      <dgm:prSet/>
      <dgm:spPr/>
      <dgm:t>
        <a:bodyPr/>
        <a:lstStyle/>
        <a:p>
          <a:endParaRPr lang="en-US"/>
        </a:p>
      </dgm:t>
    </dgm:pt>
    <dgm:pt modelId="{6410AFC8-1AA6-4F56-88E3-CFC938A2626F}">
      <dgm:prSet phldrT="[Text]"/>
      <dgm:spPr>
        <a:gradFill rotWithShape="0">
          <a:gsLst>
            <a:gs pos="0">
              <a:srgbClr val="5D81A8"/>
            </a:gs>
            <a:gs pos="50000">
              <a:srgbClr val="3C71A1"/>
            </a:gs>
            <a:gs pos="100000">
              <a:srgbClr val="306492"/>
            </a:gs>
          </a:gsLst>
        </a:gradFill>
      </dgm:spPr>
      <dgm:t>
        <a:bodyPr/>
        <a:lstStyle/>
        <a:p>
          <a:r>
            <a:rPr lang="en-US" dirty="0" smtClean="0"/>
            <a:t>Senior CAB</a:t>
          </a:r>
          <a:endParaRPr lang="en-US" dirty="0"/>
        </a:p>
      </dgm:t>
    </dgm:pt>
    <dgm:pt modelId="{1E7CBD94-3460-4505-931C-A8FF1D8EC34D}" type="sibTrans" cxnId="{C7299378-122D-4B89-A2AC-A8F3763593CB}">
      <dgm:prSet/>
      <dgm:spPr/>
      <dgm:t>
        <a:bodyPr/>
        <a:lstStyle/>
        <a:p>
          <a:endParaRPr lang="en-US"/>
        </a:p>
      </dgm:t>
    </dgm:pt>
    <dgm:pt modelId="{C108F09D-A97E-4793-A1CC-4ABB83700E04}" type="parTrans" cxnId="{C7299378-122D-4B89-A2AC-A8F3763593CB}">
      <dgm:prSet/>
      <dgm:spPr/>
      <dgm:t>
        <a:bodyPr/>
        <a:lstStyle/>
        <a:p>
          <a:endParaRPr lang="en-US"/>
        </a:p>
      </dgm:t>
    </dgm:pt>
    <dgm:pt modelId="{D8BF7566-9398-4250-91E0-327A5A2E6C78}">
      <dgm:prSet phldrT="[Text]"/>
      <dgm:spPr>
        <a:solidFill>
          <a:srgbClr val="D3E0F1">
            <a:alpha val="89804"/>
          </a:srgbClr>
        </a:solidFill>
      </dgm:spPr>
      <dgm:t>
        <a:bodyPr/>
        <a:lstStyle/>
        <a:p>
          <a:r>
            <a:rPr lang="en-US" dirty="0" smtClean="0"/>
            <a:t>Deviations/Waivers/Contingency Letters</a:t>
          </a:r>
          <a:endParaRPr lang="en-US" dirty="0"/>
        </a:p>
      </dgm:t>
    </dgm:pt>
    <dgm:pt modelId="{83D0F056-4D19-46F8-B421-A9D4A96A6066}" type="parTrans" cxnId="{8814AEE2-36AB-41AC-8ECA-332CCD4AC632}">
      <dgm:prSet/>
      <dgm:spPr/>
      <dgm:t>
        <a:bodyPr/>
        <a:lstStyle/>
        <a:p>
          <a:endParaRPr lang="en-US"/>
        </a:p>
      </dgm:t>
    </dgm:pt>
    <dgm:pt modelId="{31258252-BCFD-4C21-99BF-77DB4C5AD854}" type="sibTrans" cxnId="{8814AEE2-36AB-41AC-8ECA-332CCD4AC632}">
      <dgm:prSet/>
      <dgm:spPr/>
      <dgm:t>
        <a:bodyPr/>
        <a:lstStyle/>
        <a:p>
          <a:endParaRPr lang="en-US"/>
        </a:p>
      </dgm:t>
    </dgm:pt>
    <dgm:pt modelId="{001E280F-F27D-4689-A05D-DD009057097C}">
      <dgm:prSet phldrT="[Text]"/>
      <dgm:spPr>
        <a:solidFill>
          <a:srgbClr val="D3E0F1">
            <a:alpha val="89804"/>
          </a:srgbClr>
        </a:solidFill>
      </dgm:spPr>
      <dgm:t>
        <a:bodyPr/>
        <a:lstStyle/>
        <a:p>
          <a:r>
            <a:rPr lang="en-US" dirty="0" smtClean="0"/>
            <a:t>Escapes</a:t>
          </a:r>
          <a:endParaRPr lang="en-US" dirty="0"/>
        </a:p>
      </dgm:t>
    </dgm:pt>
    <dgm:pt modelId="{B4DB9190-0582-4DCA-81F5-527A7A407FA1}" type="parTrans" cxnId="{4E2A7D75-B9F4-47B6-9FBA-3E21142302F6}">
      <dgm:prSet/>
      <dgm:spPr/>
      <dgm:t>
        <a:bodyPr/>
        <a:lstStyle/>
        <a:p>
          <a:endParaRPr lang="en-US"/>
        </a:p>
      </dgm:t>
    </dgm:pt>
    <dgm:pt modelId="{2BA3BA4F-DC2F-46A1-BC3E-5169EB45EB8A}" type="sibTrans" cxnId="{4E2A7D75-B9F4-47B6-9FBA-3E21142302F6}">
      <dgm:prSet/>
      <dgm:spPr/>
      <dgm:t>
        <a:bodyPr/>
        <a:lstStyle/>
        <a:p>
          <a:endParaRPr lang="en-US"/>
        </a:p>
      </dgm:t>
    </dgm:pt>
    <dgm:pt modelId="{2153E77E-4F04-40FC-AA98-3AC759AC76A8}">
      <dgm:prSet phldrT="[Text]"/>
      <dgm:spPr>
        <a:solidFill>
          <a:srgbClr val="D3E0F1">
            <a:alpha val="89804"/>
          </a:srgbClr>
        </a:solidFill>
      </dgm:spPr>
      <dgm:t>
        <a:bodyPr/>
        <a:lstStyle/>
        <a:p>
          <a:r>
            <a:rPr lang="en-US" dirty="0" smtClean="0"/>
            <a:t>Upcoming Supplier Quality Activities</a:t>
          </a:r>
          <a:endParaRPr lang="en-US" dirty="0"/>
        </a:p>
      </dgm:t>
    </dgm:pt>
    <dgm:pt modelId="{48060C6D-2A1A-4702-8E3D-3F690F24058C}" type="parTrans" cxnId="{AD7CB758-2364-4176-B3E2-59CA082C5215}">
      <dgm:prSet/>
      <dgm:spPr/>
      <dgm:t>
        <a:bodyPr/>
        <a:lstStyle/>
        <a:p>
          <a:endParaRPr lang="en-US"/>
        </a:p>
      </dgm:t>
    </dgm:pt>
    <dgm:pt modelId="{F05A9DA4-2551-424C-AD28-99467CDBB889}" type="sibTrans" cxnId="{AD7CB758-2364-4176-B3E2-59CA082C5215}">
      <dgm:prSet/>
      <dgm:spPr/>
      <dgm:t>
        <a:bodyPr/>
        <a:lstStyle/>
        <a:p>
          <a:endParaRPr lang="en-US"/>
        </a:p>
      </dgm:t>
    </dgm:pt>
    <dgm:pt modelId="{9781C7C6-352B-4B7C-BEB2-1CCC7390C777}">
      <dgm:prSet phldrT="[Text]"/>
      <dgm:spPr>
        <a:solidFill>
          <a:srgbClr val="D3E0F1">
            <a:alpha val="89804"/>
          </a:srgbClr>
        </a:solidFill>
      </dgm:spPr>
      <dgm:t>
        <a:bodyPr/>
        <a:lstStyle/>
        <a:p>
          <a:r>
            <a:rPr lang="en-US" dirty="0" smtClean="0"/>
            <a:t>Action items</a:t>
          </a:r>
          <a:endParaRPr lang="en-US" dirty="0"/>
        </a:p>
      </dgm:t>
    </dgm:pt>
    <dgm:pt modelId="{8117A775-AF4F-4ED8-8F66-DFAA3A98A0E2}" type="parTrans" cxnId="{E82299FA-B40E-45EE-81F7-8A246DBB2D4F}">
      <dgm:prSet/>
      <dgm:spPr/>
      <dgm:t>
        <a:bodyPr/>
        <a:lstStyle/>
        <a:p>
          <a:endParaRPr lang="en-US"/>
        </a:p>
      </dgm:t>
    </dgm:pt>
    <dgm:pt modelId="{1C31C4DC-E137-45F7-8688-74B482551A5E}" type="sibTrans" cxnId="{E82299FA-B40E-45EE-81F7-8A246DBB2D4F}">
      <dgm:prSet/>
      <dgm:spPr/>
      <dgm:t>
        <a:bodyPr/>
        <a:lstStyle/>
        <a:p>
          <a:endParaRPr lang="en-US"/>
        </a:p>
      </dgm:t>
    </dgm:pt>
    <dgm:pt modelId="{6EC86FDD-20B2-4C99-9EE3-9D67F873C624}">
      <dgm:prSet phldrT="[Text]"/>
      <dgm:spPr>
        <a:solidFill>
          <a:srgbClr val="D3E0F1">
            <a:alpha val="89804"/>
          </a:srgbClr>
        </a:solidFill>
      </dgm:spPr>
      <dgm:t>
        <a:bodyPr/>
        <a:lstStyle/>
        <a:p>
          <a:r>
            <a:rPr lang="en-US" dirty="0" smtClean="0"/>
            <a:t>Metrics that drive performance </a:t>
          </a:r>
          <a:endParaRPr lang="en-US" dirty="0"/>
        </a:p>
      </dgm:t>
    </dgm:pt>
    <dgm:pt modelId="{978D6682-9FB7-49D2-B1EA-4EB0B93B3E9A}" type="parTrans" cxnId="{DCAB043E-0E2A-489D-A0B1-5C2D55ABAD6E}">
      <dgm:prSet/>
      <dgm:spPr/>
      <dgm:t>
        <a:bodyPr/>
        <a:lstStyle/>
        <a:p>
          <a:endParaRPr lang="en-US"/>
        </a:p>
      </dgm:t>
    </dgm:pt>
    <dgm:pt modelId="{2C56AC2A-3760-4C83-AB30-595C06D96E39}" type="sibTrans" cxnId="{DCAB043E-0E2A-489D-A0B1-5C2D55ABAD6E}">
      <dgm:prSet/>
      <dgm:spPr/>
      <dgm:t>
        <a:bodyPr/>
        <a:lstStyle/>
        <a:p>
          <a:endParaRPr lang="en-US"/>
        </a:p>
      </dgm:t>
    </dgm:pt>
    <dgm:pt modelId="{FD0131F9-856A-4EB2-82AF-80D3BC081786}">
      <dgm:prSet phldrT="[Text]"/>
      <dgm:spPr>
        <a:solidFill>
          <a:srgbClr val="D3E0F1">
            <a:alpha val="90000"/>
          </a:srgbClr>
        </a:solidFill>
      </dgm:spPr>
      <dgm:t>
        <a:bodyPr/>
        <a:lstStyle/>
        <a:p>
          <a:r>
            <a:rPr lang="en-US" dirty="0" smtClean="0"/>
            <a:t>Test Failure Trends</a:t>
          </a:r>
          <a:endParaRPr lang="en-US" dirty="0"/>
        </a:p>
      </dgm:t>
    </dgm:pt>
    <dgm:pt modelId="{559CD491-23C0-42DE-87A8-62DF2C2EBA79}" type="parTrans" cxnId="{5E146742-1DE5-4A67-B853-8998218F7C65}">
      <dgm:prSet/>
      <dgm:spPr/>
      <dgm:t>
        <a:bodyPr/>
        <a:lstStyle/>
        <a:p>
          <a:endParaRPr lang="en-US"/>
        </a:p>
      </dgm:t>
    </dgm:pt>
    <dgm:pt modelId="{8F5E9079-6B17-46CC-B265-E57408747D2B}" type="sibTrans" cxnId="{5E146742-1DE5-4A67-B853-8998218F7C65}">
      <dgm:prSet/>
      <dgm:spPr/>
      <dgm:t>
        <a:bodyPr/>
        <a:lstStyle/>
        <a:p>
          <a:endParaRPr lang="en-US"/>
        </a:p>
      </dgm:t>
    </dgm:pt>
    <dgm:pt modelId="{D660F9CD-2E3D-44B3-A5EF-86EE9BF633B0}">
      <dgm:prSet phldrT="[Text]"/>
      <dgm:spPr>
        <a:solidFill>
          <a:srgbClr val="D3E0F1">
            <a:alpha val="90000"/>
          </a:srgbClr>
        </a:solidFill>
      </dgm:spPr>
      <dgm:t>
        <a:bodyPr/>
        <a:lstStyle/>
        <a:p>
          <a:r>
            <a:rPr lang="en-US" dirty="0" smtClean="0"/>
            <a:t>Manufacturing Operations Status</a:t>
          </a:r>
          <a:endParaRPr lang="en-US" dirty="0"/>
        </a:p>
      </dgm:t>
    </dgm:pt>
    <dgm:pt modelId="{AB98526C-9E61-4D84-A771-E947CCB33FEC}" type="parTrans" cxnId="{FF2CC08C-DE41-4744-9636-0B97272CDA67}">
      <dgm:prSet/>
      <dgm:spPr/>
      <dgm:t>
        <a:bodyPr/>
        <a:lstStyle/>
        <a:p>
          <a:endParaRPr lang="en-US"/>
        </a:p>
      </dgm:t>
    </dgm:pt>
    <dgm:pt modelId="{4C67AF39-0C00-4FA4-B579-C6C4AFCB282A}" type="sibTrans" cxnId="{FF2CC08C-DE41-4744-9636-0B97272CDA67}">
      <dgm:prSet/>
      <dgm:spPr/>
      <dgm:t>
        <a:bodyPr/>
        <a:lstStyle/>
        <a:p>
          <a:endParaRPr lang="en-US"/>
        </a:p>
      </dgm:t>
    </dgm:pt>
    <dgm:pt modelId="{1DC1BBEC-EEB5-4DBB-A9BB-06D62158F8C9}">
      <dgm:prSet/>
      <dgm:spPr>
        <a:solidFill>
          <a:srgbClr val="D3E0F1">
            <a:alpha val="90000"/>
          </a:srgbClr>
        </a:solidFill>
      </dgm:spPr>
      <dgm:t>
        <a:bodyPr/>
        <a:lstStyle/>
        <a:p>
          <a:r>
            <a:rPr lang="en-US" dirty="0" smtClean="0"/>
            <a:t>Procurement Critical Path Status</a:t>
          </a:r>
        </a:p>
      </dgm:t>
    </dgm:pt>
    <dgm:pt modelId="{BE9635A7-7204-416B-BA63-8D6C80935DE1}" type="parTrans" cxnId="{8937D0B3-2EDF-4C10-86BB-9401779F6966}">
      <dgm:prSet/>
      <dgm:spPr/>
      <dgm:t>
        <a:bodyPr/>
        <a:lstStyle/>
        <a:p>
          <a:endParaRPr lang="en-US"/>
        </a:p>
      </dgm:t>
    </dgm:pt>
    <dgm:pt modelId="{79275B34-5351-45D8-BAAD-3E4C659CBCB5}" type="sibTrans" cxnId="{8937D0B3-2EDF-4C10-86BB-9401779F6966}">
      <dgm:prSet/>
      <dgm:spPr/>
      <dgm:t>
        <a:bodyPr/>
        <a:lstStyle/>
        <a:p>
          <a:endParaRPr lang="en-US"/>
        </a:p>
      </dgm:t>
    </dgm:pt>
    <dgm:pt modelId="{4721D905-3950-4E40-9936-890867394E5F}">
      <dgm:prSet/>
      <dgm:spPr>
        <a:solidFill>
          <a:srgbClr val="D3E0F1">
            <a:alpha val="90000"/>
          </a:srgbClr>
        </a:solidFill>
      </dgm:spPr>
      <dgm:t>
        <a:bodyPr/>
        <a:lstStyle/>
        <a:p>
          <a:r>
            <a:rPr lang="en-US" dirty="0" smtClean="0"/>
            <a:t>Risk Management Issues</a:t>
          </a:r>
        </a:p>
      </dgm:t>
    </dgm:pt>
    <dgm:pt modelId="{3445C286-CA1A-4AAB-8844-6A9849656F11}" type="parTrans" cxnId="{E8B44EE3-48BA-4424-B970-1AB66392F8B7}">
      <dgm:prSet/>
      <dgm:spPr/>
      <dgm:t>
        <a:bodyPr/>
        <a:lstStyle/>
        <a:p>
          <a:endParaRPr lang="en-US"/>
        </a:p>
      </dgm:t>
    </dgm:pt>
    <dgm:pt modelId="{F8F86653-6396-424A-A405-7867470CDD58}" type="sibTrans" cxnId="{E8B44EE3-48BA-4424-B970-1AB66392F8B7}">
      <dgm:prSet/>
      <dgm:spPr/>
      <dgm:t>
        <a:bodyPr/>
        <a:lstStyle/>
        <a:p>
          <a:endParaRPr lang="en-US"/>
        </a:p>
      </dgm:t>
    </dgm:pt>
    <dgm:pt modelId="{32027670-FF5C-4E7F-90C6-E06D9F171E78}">
      <dgm:prSet/>
      <dgm:spPr>
        <a:solidFill>
          <a:srgbClr val="D3E0F1">
            <a:alpha val="90000"/>
          </a:srgbClr>
        </a:solidFill>
      </dgm:spPr>
      <dgm:t>
        <a:bodyPr/>
        <a:lstStyle/>
        <a:p>
          <a:r>
            <a:rPr lang="en-US" dirty="0" smtClean="0"/>
            <a:t>Special Projects/Continuous Improvements</a:t>
          </a:r>
        </a:p>
      </dgm:t>
    </dgm:pt>
    <dgm:pt modelId="{DE2B3119-D517-4DBB-B709-3DC9C77B508D}" type="parTrans" cxnId="{7D7366F7-6253-4D04-8378-B1FE91D65DB3}">
      <dgm:prSet/>
      <dgm:spPr/>
      <dgm:t>
        <a:bodyPr/>
        <a:lstStyle/>
        <a:p>
          <a:endParaRPr lang="en-US"/>
        </a:p>
      </dgm:t>
    </dgm:pt>
    <dgm:pt modelId="{0799CCEA-8E18-4483-8EA0-152209363454}" type="sibTrans" cxnId="{7D7366F7-6253-4D04-8378-B1FE91D65DB3}">
      <dgm:prSet/>
      <dgm:spPr/>
      <dgm:t>
        <a:bodyPr/>
        <a:lstStyle/>
        <a:p>
          <a:endParaRPr lang="en-US"/>
        </a:p>
      </dgm:t>
    </dgm:pt>
    <dgm:pt modelId="{A70596A1-A0BD-48C0-A328-7E6514D6BBB4}">
      <dgm:prSet/>
      <dgm:spPr>
        <a:solidFill>
          <a:srgbClr val="D3E0F1">
            <a:alpha val="90000"/>
          </a:srgbClr>
        </a:solidFill>
      </dgm:spPr>
      <dgm:t>
        <a:bodyPr/>
        <a:lstStyle/>
        <a:p>
          <a:r>
            <a:rPr lang="en-US" dirty="0" smtClean="0"/>
            <a:t>Unverified Failures/ Can-Not-Duplicates (CNDs)</a:t>
          </a:r>
        </a:p>
      </dgm:t>
    </dgm:pt>
    <dgm:pt modelId="{B83EF798-6336-487A-8BBB-E2058957549D}" type="parTrans" cxnId="{1D0A23F0-C1A9-46AE-AB03-31B46E4EE3C0}">
      <dgm:prSet/>
      <dgm:spPr/>
      <dgm:t>
        <a:bodyPr/>
        <a:lstStyle/>
        <a:p>
          <a:endParaRPr lang="en-US"/>
        </a:p>
      </dgm:t>
    </dgm:pt>
    <dgm:pt modelId="{D31EC310-E53B-4582-95E3-70536A168D7B}" type="sibTrans" cxnId="{1D0A23F0-C1A9-46AE-AB03-31B46E4EE3C0}">
      <dgm:prSet/>
      <dgm:spPr/>
      <dgm:t>
        <a:bodyPr/>
        <a:lstStyle/>
        <a:p>
          <a:endParaRPr lang="en-US"/>
        </a:p>
      </dgm:t>
    </dgm:pt>
    <dgm:pt modelId="{223F4D8D-CA40-4DDA-A383-B06702F73FA1}">
      <dgm:prSet/>
      <dgm:spPr>
        <a:solidFill>
          <a:srgbClr val="D3E0F1">
            <a:alpha val="90000"/>
          </a:srgbClr>
        </a:solidFill>
      </dgm:spPr>
      <dgm:t>
        <a:bodyPr/>
        <a:lstStyle/>
        <a:p>
          <a:r>
            <a:rPr lang="en-US" dirty="0" smtClean="0"/>
            <a:t>Government-Industry Data Exchange Program (GIDEP) Alerts</a:t>
          </a:r>
          <a:endParaRPr lang="en-US" dirty="0"/>
        </a:p>
      </dgm:t>
    </dgm:pt>
    <dgm:pt modelId="{0A5E462A-E9B3-43E6-B877-464E8F5F9CDE}" type="parTrans" cxnId="{6EBDFBB5-1AC2-483A-870A-C74F2EBCD6A7}">
      <dgm:prSet/>
      <dgm:spPr/>
      <dgm:t>
        <a:bodyPr/>
        <a:lstStyle/>
        <a:p>
          <a:endParaRPr lang="en-US"/>
        </a:p>
      </dgm:t>
    </dgm:pt>
    <dgm:pt modelId="{4F3857F4-3A78-40F8-8C6C-EAE336C04340}" type="sibTrans" cxnId="{6EBDFBB5-1AC2-483A-870A-C74F2EBCD6A7}">
      <dgm:prSet/>
      <dgm:spPr/>
      <dgm:t>
        <a:bodyPr/>
        <a:lstStyle/>
        <a:p>
          <a:endParaRPr lang="en-US"/>
        </a:p>
      </dgm:t>
    </dgm:pt>
    <dgm:pt modelId="{9DE3F921-5109-4F93-88F1-3C4562E83CA0}">
      <dgm:prSet phldrT="[Text]"/>
      <dgm:spPr>
        <a:solidFill>
          <a:srgbClr val="D3E0F1">
            <a:alpha val="89804"/>
          </a:srgbClr>
        </a:solidFill>
      </dgm:spPr>
      <dgm:t>
        <a:bodyPr/>
        <a:lstStyle/>
        <a:p>
          <a:r>
            <a:rPr lang="en-US" dirty="0" smtClean="0"/>
            <a:t>Stock Purges</a:t>
          </a:r>
          <a:endParaRPr lang="en-US" dirty="0"/>
        </a:p>
      </dgm:t>
    </dgm:pt>
    <dgm:pt modelId="{860AFDCF-6989-478F-890E-7BA982DFC5B6}" type="parTrans" cxnId="{887BE855-B022-4E93-9398-C2FF76B21938}">
      <dgm:prSet/>
      <dgm:spPr/>
      <dgm:t>
        <a:bodyPr/>
        <a:lstStyle/>
        <a:p>
          <a:endParaRPr lang="en-US"/>
        </a:p>
      </dgm:t>
    </dgm:pt>
    <dgm:pt modelId="{4072382C-4036-423D-B482-9AD8388C8C72}" type="sibTrans" cxnId="{887BE855-B022-4E93-9398-C2FF76B21938}">
      <dgm:prSet/>
      <dgm:spPr/>
      <dgm:t>
        <a:bodyPr/>
        <a:lstStyle/>
        <a:p>
          <a:endParaRPr lang="en-US"/>
        </a:p>
      </dgm:t>
    </dgm:pt>
    <dgm:pt modelId="{0FE6FFA1-A01C-41B7-BD90-A4598C8530E1}">
      <dgm:prSet phldrT="[Text]"/>
      <dgm:spPr>
        <a:solidFill>
          <a:srgbClr val="D3E0F1">
            <a:alpha val="89804"/>
          </a:srgbClr>
        </a:solidFill>
      </dgm:spPr>
      <dgm:t>
        <a:bodyPr/>
        <a:lstStyle/>
        <a:p>
          <a:r>
            <a:rPr lang="en-US" dirty="0" smtClean="0"/>
            <a:t>Component Issues</a:t>
          </a:r>
          <a:endParaRPr lang="en-US" dirty="0"/>
        </a:p>
      </dgm:t>
    </dgm:pt>
    <dgm:pt modelId="{588445CB-EAA7-49AE-BAD7-6F9D7C1556FE}" type="parTrans" cxnId="{AAF21AE5-6B21-47FF-BF46-17922D5757F5}">
      <dgm:prSet/>
      <dgm:spPr/>
      <dgm:t>
        <a:bodyPr/>
        <a:lstStyle/>
        <a:p>
          <a:endParaRPr lang="en-US"/>
        </a:p>
      </dgm:t>
    </dgm:pt>
    <dgm:pt modelId="{00076023-9F4E-47FF-8B06-FA54CF9615E2}" type="sibTrans" cxnId="{AAF21AE5-6B21-47FF-BF46-17922D5757F5}">
      <dgm:prSet/>
      <dgm:spPr/>
      <dgm:t>
        <a:bodyPr/>
        <a:lstStyle/>
        <a:p>
          <a:endParaRPr lang="en-US"/>
        </a:p>
      </dgm:t>
    </dgm:pt>
    <dgm:pt modelId="{9DDE5BCE-6979-45F6-A2E4-1F00E69E959D}">
      <dgm:prSet phldrT="[Text]"/>
      <dgm:spPr>
        <a:solidFill>
          <a:srgbClr val="D3E0F1">
            <a:alpha val="89804"/>
          </a:srgbClr>
        </a:solidFill>
      </dgm:spPr>
      <dgm:t>
        <a:bodyPr/>
        <a:lstStyle/>
        <a:p>
          <a:r>
            <a:rPr lang="en-US" dirty="0" smtClean="0"/>
            <a:t>MRB/FRB (Material Review Board and Failure Review Board)  Actions</a:t>
          </a:r>
          <a:endParaRPr lang="en-US" dirty="0"/>
        </a:p>
      </dgm:t>
    </dgm:pt>
    <dgm:pt modelId="{FB487BC2-39C1-419D-A276-6A98E90F849D}" type="parTrans" cxnId="{A66C094F-B92F-4E2B-9BDF-598B53C913B3}">
      <dgm:prSet/>
      <dgm:spPr/>
      <dgm:t>
        <a:bodyPr/>
        <a:lstStyle/>
        <a:p>
          <a:endParaRPr lang="en-US"/>
        </a:p>
      </dgm:t>
    </dgm:pt>
    <dgm:pt modelId="{0EB62AA5-23B1-4E16-A5B6-78CEB320B81A}" type="sibTrans" cxnId="{A66C094F-B92F-4E2B-9BDF-598B53C913B3}">
      <dgm:prSet/>
      <dgm:spPr/>
      <dgm:t>
        <a:bodyPr/>
        <a:lstStyle/>
        <a:p>
          <a:endParaRPr lang="en-US"/>
        </a:p>
      </dgm:t>
    </dgm:pt>
    <dgm:pt modelId="{776112EA-4504-4884-80A2-F9355D591364}">
      <dgm:prSet phldrT="[Text]"/>
      <dgm:spPr>
        <a:solidFill>
          <a:srgbClr val="D3E0F1">
            <a:alpha val="89804"/>
          </a:srgbClr>
        </a:solidFill>
      </dgm:spPr>
      <dgm:t>
        <a:bodyPr/>
        <a:lstStyle/>
        <a:p>
          <a:r>
            <a:rPr lang="en-US" dirty="0" smtClean="0"/>
            <a:t>Lessons Learned</a:t>
          </a:r>
          <a:endParaRPr lang="en-US" dirty="0"/>
        </a:p>
      </dgm:t>
    </dgm:pt>
    <dgm:pt modelId="{D902B7F9-B313-4A5B-957B-B654D4801650}" type="parTrans" cxnId="{8BCC41CC-E96B-4F13-8EF2-68A4AAB58E20}">
      <dgm:prSet/>
      <dgm:spPr/>
      <dgm:t>
        <a:bodyPr/>
        <a:lstStyle/>
        <a:p>
          <a:endParaRPr lang="en-US"/>
        </a:p>
      </dgm:t>
    </dgm:pt>
    <dgm:pt modelId="{C4D3C56F-7E3F-4F09-9915-8DA66BBBBC91}" type="sibTrans" cxnId="{8BCC41CC-E96B-4F13-8EF2-68A4AAB58E20}">
      <dgm:prSet/>
      <dgm:spPr/>
      <dgm:t>
        <a:bodyPr/>
        <a:lstStyle/>
        <a:p>
          <a:endParaRPr lang="en-US"/>
        </a:p>
      </dgm:t>
    </dgm:pt>
    <dgm:pt modelId="{E1D34C0C-270D-47EE-9FEE-3D93F74148C6}">
      <dgm:prSet phldrT="[Text]"/>
      <dgm:spPr>
        <a:solidFill>
          <a:srgbClr val="D3E0F1">
            <a:alpha val="89804"/>
          </a:srgbClr>
        </a:solidFill>
      </dgm:spPr>
      <dgm:t>
        <a:bodyPr/>
        <a:lstStyle/>
        <a:p>
          <a:r>
            <a:rPr lang="en-US" dirty="0" smtClean="0"/>
            <a:t>Rejections, Rework, Scrap Trending</a:t>
          </a:r>
          <a:endParaRPr lang="en-US" dirty="0"/>
        </a:p>
      </dgm:t>
    </dgm:pt>
    <dgm:pt modelId="{EE801F8F-46DC-43EC-9F77-284D907ADFC4}" type="parTrans" cxnId="{96BEBF7E-71E3-4CA4-BC05-21F5ACE660F3}">
      <dgm:prSet/>
      <dgm:spPr/>
      <dgm:t>
        <a:bodyPr/>
        <a:lstStyle/>
        <a:p>
          <a:endParaRPr lang="en-US"/>
        </a:p>
      </dgm:t>
    </dgm:pt>
    <dgm:pt modelId="{94F4F898-A0F5-475B-A3C4-753C4A17FBE0}" type="sibTrans" cxnId="{96BEBF7E-71E3-4CA4-BC05-21F5ACE660F3}">
      <dgm:prSet/>
      <dgm:spPr/>
      <dgm:t>
        <a:bodyPr/>
        <a:lstStyle/>
        <a:p>
          <a:endParaRPr lang="en-US"/>
        </a:p>
      </dgm:t>
    </dgm:pt>
    <dgm:pt modelId="{D23B86B4-DBC9-4EDE-97AC-1279DD3E5DE1}">
      <dgm:prSet phldrT="[Text]"/>
      <dgm:spPr>
        <a:solidFill>
          <a:srgbClr val="D3E0F1">
            <a:alpha val="89804"/>
          </a:srgbClr>
        </a:solidFill>
      </dgm:spPr>
      <dgm:t>
        <a:bodyPr/>
        <a:lstStyle/>
        <a:p>
          <a:r>
            <a:rPr lang="en-US" dirty="0" smtClean="0"/>
            <a:t>First Pass Yield ( Test &amp; Assembly)</a:t>
          </a:r>
          <a:endParaRPr lang="en-US" dirty="0"/>
        </a:p>
      </dgm:t>
    </dgm:pt>
    <dgm:pt modelId="{24CA1121-1658-43DC-A5D1-3147E0CB1A0F}" type="parTrans" cxnId="{BB351183-F8EF-4E8C-BE9E-E29398501F92}">
      <dgm:prSet/>
      <dgm:spPr/>
      <dgm:t>
        <a:bodyPr/>
        <a:lstStyle/>
        <a:p>
          <a:endParaRPr lang="en-US"/>
        </a:p>
      </dgm:t>
    </dgm:pt>
    <dgm:pt modelId="{7ADFADE3-7246-44F4-9A33-04AC22A9577A}" type="sibTrans" cxnId="{BB351183-F8EF-4E8C-BE9E-E29398501F92}">
      <dgm:prSet/>
      <dgm:spPr/>
      <dgm:t>
        <a:bodyPr/>
        <a:lstStyle/>
        <a:p>
          <a:endParaRPr lang="en-US"/>
        </a:p>
      </dgm:t>
    </dgm:pt>
    <dgm:pt modelId="{92751D0D-808E-44A6-B636-63765448E6C8}">
      <dgm:prSet phldrT="[Text]"/>
      <dgm:spPr>
        <a:solidFill>
          <a:srgbClr val="D3E0F1">
            <a:alpha val="89804"/>
          </a:srgbClr>
        </a:solidFill>
      </dgm:spPr>
      <dgm:t>
        <a:bodyPr/>
        <a:lstStyle/>
        <a:p>
          <a:r>
            <a:rPr lang="en-US" dirty="0" smtClean="0"/>
            <a:t>Non-Conformance Report Trends</a:t>
          </a:r>
          <a:endParaRPr lang="en-US" dirty="0"/>
        </a:p>
      </dgm:t>
    </dgm:pt>
    <dgm:pt modelId="{3C81958E-612D-4BE4-8D90-C120024ABF7F}" type="parTrans" cxnId="{8878A500-8EE5-4C5C-8977-7B77E6C06C7D}">
      <dgm:prSet/>
      <dgm:spPr/>
      <dgm:t>
        <a:bodyPr/>
        <a:lstStyle/>
        <a:p>
          <a:endParaRPr lang="en-US"/>
        </a:p>
      </dgm:t>
    </dgm:pt>
    <dgm:pt modelId="{B769C533-AC94-407E-8589-9427F2E03AD7}" type="sibTrans" cxnId="{8878A500-8EE5-4C5C-8977-7B77E6C06C7D}">
      <dgm:prSet/>
      <dgm:spPr/>
      <dgm:t>
        <a:bodyPr/>
        <a:lstStyle/>
        <a:p>
          <a:endParaRPr lang="en-US"/>
        </a:p>
      </dgm:t>
    </dgm:pt>
    <dgm:pt modelId="{9CC5A8EB-9933-4F20-9B60-26F0A00EF97F}" type="pres">
      <dgm:prSet presAssocID="{32528123-4EE4-4942-92F3-A976381135D8}" presName="Name0" presStyleCnt="0">
        <dgm:presLayoutVars>
          <dgm:dir/>
          <dgm:animLvl val="lvl"/>
          <dgm:resizeHandles val="exact"/>
        </dgm:presLayoutVars>
      </dgm:prSet>
      <dgm:spPr/>
      <dgm:t>
        <a:bodyPr/>
        <a:lstStyle/>
        <a:p>
          <a:endParaRPr lang="en-US"/>
        </a:p>
      </dgm:t>
    </dgm:pt>
    <dgm:pt modelId="{145CB36D-E38C-4A03-BD40-5FFF1D1B3E8E}" type="pres">
      <dgm:prSet presAssocID="{62C2BC8A-5E31-4D15-B384-FE2BE33B49E2}" presName="composite" presStyleCnt="0"/>
      <dgm:spPr/>
    </dgm:pt>
    <dgm:pt modelId="{AC5C63A3-FF05-49CD-8917-FD3F196C1190}" type="pres">
      <dgm:prSet presAssocID="{62C2BC8A-5E31-4D15-B384-FE2BE33B49E2}" presName="parTx" presStyleLbl="alignNode1" presStyleIdx="0" presStyleCnt="2">
        <dgm:presLayoutVars>
          <dgm:chMax val="0"/>
          <dgm:chPref val="0"/>
          <dgm:bulletEnabled val="1"/>
        </dgm:presLayoutVars>
      </dgm:prSet>
      <dgm:spPr/>
      <dgm:t>
        <a:bodyPr/>
        <a:lstStyle/>
        <a:p>
          <a:endParaRPr lang="en-US"/>
        </a:p>
      </dgm:t>
    </dgm:pt>
    <dgm:pt modelId="{00C6DC9A-3E3E-41FC-A79A-19CD65C7A65C}" type="pres">
      <dgm:prSet presAssocID="{62C2BC8A-5E31-4D15-B384-FE2BE33B49E2}" presName="desTx" presStyleLbl="alignAccFollowNode1" presStyleIdx="0" presStyleCnt="2" custLinFactNeighborX="-290" custLinFactNeighborY="-1088">
        <dgm:presLayoutVars>
          <dgm:bulletEnabled val="1"/>
        </dgm:presLayoutVars>
      </dgm:prSet>
      <dgm:spPr/>
      <dgm:t>
        <a:bodyPr/>
        <a:lstStyle/>
        <a:p>
          <a:endParaRPr lang="en-US"/>
        </a:p>
      </dgm:t>
    </dgm:pt>
    <dgm:pt modelId="{653CD256-2657-4DC8-A445-EFD25897F6EE}" type="pres">
      <dgm:prSet presAssocID="{E0D7F72B-1144-46F9-8DAE-B220314BAA5B}" presName="space" presStyleCnt="0"/>
      <dgm:spPr/>
    </dgm:pt>
    <dgm:pt modelId="{43F207C0-A80B-446E-BA14-56C047D57B0F}" type="pres">
      <dgm:prSet presAssocID="{6410AFC8-1AA6-4F56-88E3-CFC938A2626F}" presName="composite" presStyleCnt="0"/>
      <dgm:spPr/>
    </dgm:pt>
    <dgm:pt modelId="{455A03F4-AC5D-4DB9-AAEB-7CB555B5192A}" type="pres">
      <dgm:prSet presAssocID="{6410AFC8-1AA6-4F56-88E3-CFC938A2626F}" presName="parTx" presStyleLbl="alignNode1" presStyleIdx="1" presStyleCnt="2">
        <dgm:presLayoutVars>
          <dgm:chMax val="0"/>
          <dgm:chPref val="0"/>
          <dgm:bulletEnabled val="1"/>
        </dgm:presLayoutVars>
      </dgm:prSet>
      <dgm:spPr/>
      <dgm:t>
        <a:bodyPr/>
        <a:lstStyle/>
        <a:p>
          <a:endParaRPr lang="en-US"/>
        </a:p>
      </dgm:t>
    </dgm:pt>
    <dgm:pt modelId="{E5886CD8-D1F0-4BE4-98C5-567052D195ED}" type="pres">
      <dgm:prSet presAssocID="{6410AFC8-1AA6-4F56-88E3-CFC938A2626F}" presName="desTx" presStyleLbl="alignAccFollowNode1" presStyleIdx="1" presStyleCnt="2">
        <dgm:presLayoutVars>
          <dgm:bulletEnabled val="1"/>
        </dgm:presLayoutVars>
      </dgm:prSet>
      <dgm:spPr/>
      <dgm:t>
        <a:bodyPr/>
        <a:lstStyle/>
        <a:p>
          <a:endParaRPr lang="en-US"/>
        </a:p>
      </dgm:t>
    </dgm:pt>
  </dgm:ptLst>
  <dgm:cxnLst>
    <dgm:cxn modelId="{887BE855-B022-4E93-9398-C2FF76B21938}" srcId="{62C2BC8A-5E31-4D15-B384-FE2BE33B49E2}" destId="{9DE3F921-5109-4F93-88F1-3C4562E83CA0}" srcOrd="7" destOrd="0" parTransId="{860AFDCF-6989-478F-890E-7BA982DFC5B6}" sibTransId="{4072382C-4036-423D-B482-9AD8388C8C72}"/>
    <dgm:cxn modelId="{C7299378-122D-4B89-A2AC-A8F3763593CB}" srcId="{32528123-4EE4-4942-92F3-A976381135D8}" destId="{6410AFC8-1AA6-4F56-88E3-CFC938A2626F}" srcOrd="1" destOrd="0" parTransId="{C108F09D-A97E-4793-A1CC-4ABB83700E04}" sibTransId="{1E7CBD94-3460-4505-931C-A8FF1D8EC34D}"/>
    <dgm:cxn modelId="{96BEBF7E-71E3-4CA4-BC05-21F5ACE660F3}" srcId="{62C2BC8A-5E31-4D15-B384-FE2BE33B49E2}" destId="{E1D34C0C-270D-47EE-9FEE-3D93F74148C6}" srcOrd="11" destOrd="0" parTransId="{EE801F8F-46DC-43EC-9F77-284D907ADFC4}" sibTransId="{94F4F898-A0F5-475B-A3C4-753C4A17FBE0}"/>
    <dgm:cxn modelId="{05E347A8-60E3-45B8-8C45-52DE461793DA}" type="presOf" srcId="{6A1AB383-1FC0-4D22-B9AF-A8082795CC5D}" destId="{E5886CD8-D1F0-4BE4-98C5-567052D195ED}" srcOrd="0" destOrd="1" presId="urn:microsoft.com/office/officeart/2005/8/layout/hList1"/>
    <dgm:cxn modelId="{AAF21AE5-6B21-47FF-BF46-17922D5757F5}" srcId="{62C2BC8A-5E31-4D15-B384-FE2BE33B49E2}" destId="{0FE6FFA1-A01C-41B7-BD90-A4598C8530E1}" srcOrd="8" destOrd="0" parTransId="{588445CB-EAA7-49AE-BAD7-6F9D7C1556FE}" sibTransId="{00076023-9F4E-47FF-8B06-FA54CF9615E2}"/>
    <dgm:cxn modelId="{559EF454-E84F-4317-ADE0-64BA163DB79E}" type="presOf" srcId="{2153E77E-4F04-40FC-AA98-3AC759AC76A8}" destId="{00C6DC9A-3E3E-41FC-A79A-19CD65C7A65C}" srcOrd="0" destOrd="5" presId="urn:microsoft.com/office/officeart/2005/8/layout/hList1"/>
    <dgm:cxn modelId="{E90B5B99-A055-4E6F-BF6D-54D212539F45}" type="presOf" srcId="{9DDE5BCE-6979-45F6-A2E4-1F00E69E959D}" destId="{00C6DC9A-3E3E-41FC-A79A-19CD65C7A65C}" srcOrd="0" destOrd="9" presId="urn:microsoft.com/office/officeart/2005/8/layout/hList1"/>
    <dgm:cxn modelId="{8878A500-8EE5-4C5C-8977-7B77E6C06C7D}" srcId="{62C2BC8A-5E31-4D15-B384-FE2BE33B49E2}" destId="{92751D0D-808E-44A6-B636-63765448E6C8}" srcOrd="13" destOrd="0" parTransId="{3C81958E-612D-4BE4-8D90-C120024ABF7F}" sibTransId="{B769C533-AC94-407E-8589-9427F2E03AD7}"/>
    <dgm:cxn modelId="{BB351183-F8EF-4E8C-BE9E-E29398501F92}" srcId="{62C2BC8A-5E31-4D15-B384-FE2BE33B49E2}" destId="{D23B86B4-DBC9-4EDE-97AC-1279DD3E5DE1}" srcOrd="12" destOrd="0" parTransId="{24CA1121-1658-43DC-A5D1-3147E0CB1A0F}" sibTransId="{7ADFADE3-7246-44F4-9A33-04AC22A9577A}"/>
    <dgm:cxn modelId="{E82299FA-B40E-45EE-81F7-8A246DBB2D4F}" srcId="{62C2BC8A-5E31-4D15-B384-FE2BE33B49E2}" destId="{9781C7C6-352B-4B7C-BEB2-1CCC7390C777}" srcOrd="6" destOrd="0" parTransId="{8117A775-AF4F-4ED8-8F66-DFAA3A98A0E2}" sibTransId="{1C31C4DC-E137-45F7-8688-74B482551A5E}"/>
    <dgm:cxn modelId="{0EC414EC-F922-4AC9-8985-C1683371126A}" type="presOf" srcId="{D622A42F-299C-4156-B2C4-112EE22BAC00}" destId="{00C6DC9A-3E3E-41FC-A79A-19CD65C7A65C}" srcOrd="0" destOrd="1" presId="urn:microsoft.com/office/officeart/2005/8/layout/hList1"/>
    <dgm:cxn modelId="{8A4C23DA-5F59-48C7-8273-69B021C62168}" srcId="{6410AFC8-1AA6-4F56-88E3-CFC938A2626F}" destId="{E8078159-25E3-4431-B0DB-84D7268F0A20}" srcOrd="0" destOrd="0" parTransId="{911BF5A9-1196-4BC1-A3EE-B6B22440F9AA}" sibTransId="{48EFDA3E-4A24-4C23-B495-298D381B5FC9}"/>
    <dgm:cxn modelId="{7D7366F7-6253-4D04-8378-B1FE91D65DB3}" srcId="{6410AFC8-1AA6-4F56-88E3-CFC938A2626F}" destId="{32027670-FF5C-4E7F-90C6-E06D9F171E78}" srcOrd="6" destOrd="0" parTransId="{DE2B3119-D517-4DBB-B709-3DC9C77B508D}" sibTransId="{0799CCEA-8E18-4483-8EA0-152209363454}"/>
    <dgm:cxn modelId="{DCAB043E-0E2A-489D-A0B1-5C2D55ABAD6E}" srcId="{62C2BC8A-5E31-4D15-B384-FE2BE33B49E2}" destId="{6EC86FDD-20B2-4C99-9EE3-9D67F873C624}" srcOrd="0" destOrd="0" parTransId="{978D6682-9FB7-49D2-B1EA-4EB0B93B3E9A}" sibTransId="{2C56AC2A-3760-4C83-AB30-595C06D96E39}"/>
    <dgm:cxn modelId="{8C7542D7-4B0B-4C7B-8258-8EDEE3FC28AF}" type="presOf" srcId="{FD0131F9-856A-4EB2-82AF-80D3BC081786}" destId="{E5886CD8-D1F0-4BE4-98C5-567052D195ED}" srcOrd="0" destOrd="2" presId="urn:microsoft.com/office/officeart/2005/8/layout/hList1"/>
    <dgm:cxn modelId="{2A43F1E5-28E5-433A-91B0-8A7780F787C8}" type="presOf" srcId="{0F1FF87D-93DD-4ABD-A397-FB3A25FE08FB}" destId="{00C6DC9A-3E3E-41FC-A79A-19CD65C7A65C}" srcOrd="0" destOrd="2" presId="urn:microsoft.com/office/officeart/2005/8/layout/hList1"/>
    <dgm:cxn modelId="{EB018918-0415-41EA-8E18-407ECF08460B}" srcId="{62C2BC8A-5E31-4D15-B384-FE2BE33B49E2}" destId="{0F1FF87D-93DD-4ABD-A397-FB3A25FE08FB}" srcOrd="2" destOrd="0" parTransId="{0ADD57A9-C21F-487B-AC8A-376C16891604}" sibTransId="{8FD1C356-686B-46EA-A687-F533A9A7B651}"/>
    <dgm:cxn modelId="{33BEBD54-9E7D-4782-B1AB-6B1DE6750AD6}" type="presOf" srcId="{E8078159-25E3-4431-B0DB-84D7268F0A20}" destId="{E5886CD8-D1F0-4BE4-98C5-567052D195ED}" srcOrd="0" destOrd="0" presId="urn:microsoft.com/office/officeart/2005/8/layout/hList1"/>
    <dgm:cxn modelId="{720B2799-25DC-46FA-B57C-36ABAC864A76}" type="presOf" srcId="{D8BF7566-9398-4250-91E0-327A5A2E6C78}" destId="{00C6DC9A-3E3E-41FC-A79A-19CD65C7A65C}" srcOrd="0" destOrd="3" presId="urn:microsoft.com/office/officeart/2005/8/layout/hList1"/>
    <dgm:cxn modelId="{C621748D-EFE0-4123-AF4F-D1C877CC0E84}" type="presOf" srcId="{32528123-4EE4-4942-92F3-A976381135D8}" destId="{9CC5A8EB-9933-4F20-9B60-26F0A00EF97F}" srcOrd="0" destOrd="0" presId="urn:microsoft.com/office/officeart/2005/8/layout/hList1"/>
    <dgm:cxn modelId="{4CB0F2EB-7AA4-4E5B-8B67-327A7CBE8F8E}" type="presOf" srcId="{776112EA-4504-4884-80A2-F9355D591364}" destId="{00C6DC9A-3E3E-41FC-A79A-19CD65C7A65C}" srcOrd="0" destOrd="10" presId="urn:microsoft.com/office/officeart/2005/8/layout/hList1"/>
    <dgm:cxn modelId="{6EBDFBB5-1AC2-483A-870A-C74F2EBCD6A7}" srcId="{6410AFC8-1AA6-4F56-88E3-CFC938A2626F}" destId="{223F4D8D-CA40-4DDA-A383-B06702F73FA1}" srcOrd="8" destOrd="0" parTransId="{0A5E462A-E9B3-43E6-B877-464E8F5F9CDE}" sibTransId="{4F3857F4-3A78-40F8-8C6C-EAE336C04340}"/>
    <dgm:cxn modelId="{8BCC41CC-E96B-4F13-8EF2-68A4AAB58E20}" srcId="{62C2BC8A-5E31-4D15-B384-FE2BE33B49E2}" destId="{776112EA-4504-4884-80A2-F9355D591364}" srcOrd="10" destOrd="0" parTransId="{D902B7F9-B313-4A5B-957B-B654D4801650}" sibTransId="{C4D3C56F-7E3F-4F09-9915-8DA66BBBBC91}"/>
    <dgm:cxn modelId="{9BFDC41D-3ECF-4A06-AD4F-77F48D766122}" type="presOf" srcId="{4721D905-3950-4E40-9936-890867394E5F}" destId="{E5886CD8-D1F0-4BE4-98C5-567052D195ED}" srcOrd="0" destOrd="5" presId="urn:microsoft.com/office/officeart/2005/8/layout/hList1"/>
    <dgm:cxn modelId="{FF2CC08C-DE41-4744-9636-0B97272CDA67}" srcId="{6410AFC8-1AA6-4F56-88E3-CFC938A2626F}" destId="{D660F9CD-2E3D-44B3-A5EF-86EE9BF633B0}" srcOrd="3" destOrd="0" parTransId="{AB98526C-9E61-4D84-A771-E947CCB33FEC}" sibTransId="{4C67AF39-0C00-4FA4-B579-C6C4AFCB282A}"/>
    <dgm:cxn modelId="{6E18B352-B6C5-4C89-88B0-DCA5F22840BC}" type="presOf" srcId="{32027670-FF5C-4E7F-90C6-E06D9F171E78}" destId="{E5886CD8-D1F0-4BE4-98C5-567052D195ED}" srcOrd="0" destOrd="6" presId="urn:microsoft.com/office/officeart/2005/8/layout/hList1"/>
    <dgm:cxn modelId="{7AB68AB3-4F8F-49FB-A4B7-CA84BE87E83E}" type="presOf" srcId="{E1D34C0C-270D-47EE-9FEE-3D93F74148C6}" destId="{00C6DC9A-3E3E-41FC-A79A-19CD65C7A65C}" srcOrd="0" destOrd="11" presId="urn:microsoft.com/office/officeart/2005/8/layout/hList1"/>
    <dgm:cxn modelId="{6475003D-4BC6-4297-8647-FC45DB640F72}" type="presOf" srcId="{D660F9CD-2E3D-44B3-A5EF-86EE9BF633B0}" destId="{E5886CD8-D1F0-4BE4-98C5-567052D195ED}" srcOrd="0" destOrd="3" presId="urn:microsoft.com/office/officeart/2005/8/layout/hList1"/>
    <dgm:cxn modelId="{EFC86D39-0AFD-4343-9353-5E51680DC621}" type="presOf" srcId="{1DC1BBEC-EEB5-4DBB-A9BB-06D62158F8C9}" destId="{E5886CD8-D1F0-4BE4-98C5-567052D195ED}" srcOrd="0" destOrd="4" presId="urn:microsoft.com/office/officeart/2005/8/layout/hList1"/>
    <dgm:cxn modelId="{8814AEE2-36AB-41AC-8ECA-332CCD4AC632}" srcId="{62C2BC8A-5E31-4D15-B384-FE2BE33B49E2}" destId="{D8BF7566-9398-4250-91E0-327A5A2E6C78}" srcOrd="3" destOrd="0" parTransId="{83D0F056-4D19-46F8-B421-A9D4A96A6066}" sibTransId="{31258252-BCFD-4C21-99BF-77DB4C5AD854}"/>
    <dgm:cxn modelId="{ED6F8769-51CE-40A5-9A07-52E50F0BAC90}" srcId="{6410AFC8-1AA6-4F56-88E3-CFC938A2626F}" destId="{6A1AB383-1FC0-4D22-B9AF-A8082795CC5D}" srcOrd="1" destOrd="0" parTransId="{F8B0D17D-04C6-41E4-9552-9F1867C062D8}" sibTransId="{B9B4593B-5FCC-4271-ADAE-CDB7EE7346C1}"/>
    <dgm:cxn modelId="{E326191A-BD81-4840-B22B-23B92B4102B0}" srcId="{62C2BC8A-5E31-4D15-B384-FE2BE33B49E2}" destId="{D622A42F-299C-4156-B2C4-112EE22BAC00}" srcOrd="1" destOrd="0" parTransId="{CA857351-07DE-4AFA-A2EC-C556F2B06F09}" sibTransId="{3A4782C2-3AFA-43B9-8A82-ED1053763D92}"/>
    <dgm:cxn modelId="{E8B44EE3-48BA-4424-B970-1AB66392F8B7}" srcId="{6410AFC8-1AA6-4F56-88E3-CFC938A2626F}" destId="{4721D905-3950-4E40-9936-890867394E5F}" srcOrd="5" destOrd="0" parTransId="{3445C286-CA1A-4AAB-8844-6A9849656F11}" sibTransId="{F8F86653-6396-424A-A405-7867470CDD58}"/>
    <dgm:cxn modelId="{5F4EB313-FDA5-4DFB-8038-49F00B3F9470}" srcId="{32528123-4EE4-4942-92F3-A976381135D8}" destId="{62C2BC8A-5E31-4D15-B384-FE2BE33B49E2}" srcOrd="0" destOrd="0" parTransId="{9243B259-200D-4531-B65A-982A1DF0B826}" sibTransId="{E0D7F72B-1144-46F9-8DAE-B220314BAA5B}"/>
    <dgm:cxn modelId="{5A62E178-FE78-44FB-83AC-CBD56F3E7612}" type="presOf" srcId="{001E280F-F27D-4689-A05D-DD009057097C}" destId="{00C6DC9A-3E3E-41FC-A79A-19CD65C7A65C}" srcOrd="0" destOrd="4" presId="urn:microsoft.com/office/officeart/2005/8/layout/hList1"/>
    <dgm:cxn modelId="{AD7CB758-2364-4176-B3E2-59CA082C5215}" srcId="{62C2BC8A-5E31-4D15-B384-FE2BE33B49E2}" destId="{2153E77E-4F04-40FC-AA98-3AC759AC76A8}" srcOrd="5" destOrd="0" parTransId="{48060C6D-2A1A-4702-8E3D-3F690F24058C}" sibTransId="{F05A9DA4-2551-424C-AD28-99467CDBB889}"/>
    <dgm:cxn modelId="{DA7F9B61-6CB2-4959-B0C8-9B168D805866}" type="presOf" srcId="{6410AFC8-1AA6-4F56-88E3-CFC938A2626F}" destId="{455A03F4-AC5D-4DB9-AAEB-7CB555B5192A}" srcOrd="0" destOrd="0" presId="urn:microsoft.com/office/officeart/2005/8/layout/hList1"/>
    <dgm:cxn modelId="{1D0A23F0-C1A9-46AE-AB03-31B46E4EE3C0}" srcId="{6410AFC8-1AA6-4F56-88E3-CFC938A2626F}" destId="{A70596A1-A0BD-48C0-A328-7E6514D6BBB4}" srcOrd="7" destOrd="0" parTransId="{B83EF798-6336-487A-8BBB-E2058957549D}" sibTransId="{D31EC310-E53B-4582-95E3-70536A168D7B}"/>
    <dgm:cxn modelId="{8937D0B3-2EDF-4C10-86BB-9401779F6966}" srcId="{6410AFC8-1AA6-4F56-88E3-CFC938A2626F}" destId="{1DC1BBEC-EEB5-4DBB-A9BB-06D62158F8C9}" srcOrd="4" destOrd="0" parTransId="{BE9635A7-7204-416B-BA63-8D6C80935DE1}" sibTransId="{79275B34-5351-45D8-BAAD-3E4C659CBCB5}"/>
    <dgm:cxn modelId="{A66C094F-B92F-4E2B-9BDF-598B53C913B3}" srcId="{62C2BC8A-5E31-4D15-B384-FE2BE33B49E2}" destId="{9DDE5BCE-6979-45F6-A2E4-1F00E69E959D}" srcOrd="9" destOrd="0" parTransId="{FB487BC2-39C1-419D-A276-6A98E90F849D}" sibTransId="{0EB62AA5-23B1-4E16-A5B6-78CEB320B81A}"/>
    <dgm:cxn modelId="{07DA6765-6E21-4A02-A982-2A808AC20F91}" type="presOf" srcId="{223F4D8D-CA40-4DDA-A383-B06702F73FA1}" destId="{E5886CD8-D1F0-4BE4-98C5-567052D195ED}" srcOrd="0" destOrd="8" presId="urn:microsoft.com/office/officeart/2005/8/layout/hList1"/>
    <dgm:cxn modelId="{8F56600B-0ADE-4764-8BB1-1BE8800A9EF3}" type="presOf" srcId="{92751D0D-808E-44A6-B636-63765448E6C8}" destId="{00C6DC9A-3E3E-41FC-A79A-19CD65C7A65C}" srcOrd="0" destOrd="13" presId="urn:microsoft.com/office/officeart/2005/8/layout/hList1"/>
    <dgm:cxn modelId="{F86317DA-5EB7-4948-827C-6F1B09244D92}" type="presOf" srcId="{D23B86B4-DBC9-4EDE-97AC-1279DD3E5DE1}" destId="{00C6DC9A-3E3E-41FC-A79A-19CD65C7A65C}" srcOrd="0" destOrd="12" presId="urn:microsoft.com/office/officeart/2005/8/layout/hList1"/>
    <dgm:cxn modelId="{3EEFD3E9-2263-47CB-99C2-554190FBE15F}" type="presOf" srcId="{6EC86FDD-20B2-4C99-9EE3-9D67F873C624}" destId="{00C6DC9A-3E3E-41FC-A79A-19CD65C7A65C}" srcOrd="0" destOrd="0" presId="urn:microsoft.com/office/officeart/2005/8/layout/hList1"/>
    <dgm:cxn modelId="{68373E8D-803A-4EE5-A460-C27719AAEBF3}" type="presOf" srcId="{0FE6FFA1-A01C-41B7-BD90-A4598C8530E1}" destId="{00C6DC9A-3E3E-41FC-A79A-19CD65C7A65C}" srcOrd="0" destOrd="8" presId="urn:microsoft.com/office/officeart/2005/8/layout/hList1"/>
    <dgm:cxn modelId="{E675B6C6-4073-4886-A344-592ED3F3E47C}" type="presOf" srcId="{62C2BC8A-5E31-4D15-B384-FE2BE33B49E2}" destId="{AC5C63A3-FF05-49CD-8917-FD3F196C1190}" srcOrd="0" destOrd="0" presId="urn:microsoft.com/office/officeart/2005/8/layout/hList1"/>
    <dgm:cxn modelId="{4E2A7D75-B9F4-47B6-9FBA-3E21142302F6}" srcId="{62C2BC8A-5E31-4D15-B384-FE2BE33B49E2}" destId="{001E280F-F27D-4689-A05D-DD009057097C}" srcOrd="4" destOrd="0" parTransId="{B4DB9190-0582-4DCA-81F5-527A7A407FA1}" sibTransId="{2BA3BA4F-DC2F-46A1-BC3E-5169EB45EB8A}"/>
    <dgm:cxn modelId="{5B9F44BA-F3CA-4330-B602-0F36D7322350}" type="presOf" srcId="{9DE3F921-5109-4F93-88F1-3C4562E83CA0}" destId="{00C6DC9A-3E3E-41FC-A79A-19CD65C7A65C}" srcOrd="0" destOrd="7" presId="urn:microsoft.com/office/officeart/2005/8/layout/hList1"/>
    <dgm:cxn modelId="{E0534C60-76E1-4D97-9767-B937D20F73A8}" type="presOf" srcId="{9781C7C6-352B-4B7C-BEB2-1CCC7390C777}" destId="{00C6DC9A-3E3E-41FC-A79A-19CD65C7A65C}" srcOrd="0" destOrd="6" presId="urn:microsoft.com/office/officeart/2005/8/layout/hList1"/>
    <dgm:cxn modelId="{EABF11F0-45BF-4AC5-B5A0-FD31945E4AF0}" type="presOf" srcId="{A70596A1-A0BD-48C0-A328-7E6514D6BBB4}" destId="{E5886CD8-D1F0-4BE4-98C5-567052D195ED}" srcOrd="0" destOrd="7" presId="urn:microsoft.com/office/officeart/2005/8/layout/hList1"/>
    <dgm:cxn modelId="{5E146742-1DE5-4A67-B853-8998218F7C65}" srcId="{6410AFC8-1AA6-4F56-88E3-CFC938A2626F}" destId="{FD0131F9-856A-4EB2-82AF-80D3BC081786}" srcOrd="2" destOrd="0" parTransId="{559CD491-23C0-42DE-87A8-62DF2C2EBA79}" sibTransId="{8F5E9079-6B17-46CC-B265-E57408747D2B}"/>
    <dgm:cxn modelId="{DAE0D4A4-4D42-431A-ACB3-791BE9104AC9}" type="presParOf" srcId="{9CC5A8EB-9933-4F20-9B60-26F0A00EF97F}" destId="{145CB36D-E38C-4A03-BD40-5FFF1D1B3E8E}" srcOrd="0" destOrd="0" presId="urn:microsoft.com/office/officeart/2005/8/layout/hList1"/>
    <dgm:cxn modelId="{818D2F82-131E-4D12-A433-580C16438932}" type="presParOf" srcId="{145CB36D-E38C-4A03-BD40-5FFF1D1B3E8E}" destId="{AC5C63A3-FF05-49CD-8917-FD3F196C1190}" srcOrd="0" destOrd="0" presId="urn:microsoft.com/office/officeart/2005/8/layout/hList1"/>
    <dgm:cxn modelId="{483CBAFB-A208-4351-B608-491635866DD5}" type="presParOf" srcId="{145CB36D-E38C-4A03-BD40-5FFF1D1B3E8E}" destId="{00C6DC9A-3E3E-41FC-A79A-19CD65C7A65C}" srcOrd="1" destOrd="0" presId="urn:microsoft.com/office/officeart/2005/8/layout/hList1"/>
    <dgm:cxn modelId="{240513D2-0A98-426F-AF65-9C82763BE362}" type="presParOf" srcId="{9CC5A8EB-9933-4F20-9B60-26F0A00EF97F}" destId="{653CD256-2657-4DC8-A445-EFD25897F6EE}" srcOrd="1" destOrd="0" presId="urn:microsoft.com/office/officeart/2005/8/layout/hList1"/>
    <dgm:cxn modelId="{ACB6B7D0-8BC7-42B9-BB24-941E74394CEA}" type="presParOf" srcId="{9CC5A8EB-9933-4F20-9B60-26F0A00EF97F}" destId="{43F207C0-A80B-446E-BA14-56C047D57B0F}" srcOrd="2" destOrd="0" presId="urn:microsoft.com/office/officeart/2005/8/layout/hList1"/>
    <dgm:cxn modelId="{6DFF173C-3BCB-4A4C-9F43-119DE5FEEF5F}" type="presParOf" srcId="{43F207C0-A80B-446E-BA14-56C047D57B0F}" destId="{455A03F4-AC5D-4DB9-AAEB-7CB555B5192A}" srcOrd="0" destOrd="0" presId="urn:microsoft.com/office/officeart/2005/8/layout/hList1"/>
    <dgm:cxn modelId="{F1D29213-F600-459D-A079-4E31C8B17EC6}" type="presParOf" srcId="{43F207C0-A80B-446E-BA14-56C047D57B0F}" destId="{E5886CD8-D1F0-4BE4-98C5-567052D195E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32528123-4EE4-4942-92F3-A976381135D8}" type="doc">
      <dgm:prSet loTypeId="urn:microsoft.com/office/officeart/2005/8/layout/hList1" loCatId="list" qsTypeId="urn:microsoft.com/office/officeart/2005/8/quickstyle/3d1" qsCatId="3D" csTypeId="urn:microsoft.com/office/officeart/2005/8/colors/accent1_4" csCatId="accent1" phldr="1"/>
      <dgm:spPr/>
      <dgm:t>
        <a:bodyPr/>
        <a:lstStyle/>
        <a:p>
          <a:endParaRPr lang="en-US"/>
        </a:p>
      </dgm:t>
    </dgm:pt>
    <dgm:pt modelId="{62C2BC8A-5E31-4D15-B384-FE2BE33B49E2}">
      <dgm:prSet phldrT="[Text]" custT="1"/>
      <dgm:spPr>
        <a:gradFill rotWithShape="0">
          <a:gsLst>
            <a:gs pos="0">
              <a:srgbClr val="9BB8DC"/>
            </a:gs>
            <a:gs pos="50000">
              <a:srgbClr val="89AEDA"/>
            </a:gs>
            <a:gs pos="100000">
              <a:srgbClr val="749AC6"/>
            </a:gs>
          </a:gsLst>
        </a:gradFill>
      </dgm:spPr>
      <dgm:t>
        <a:bodyPr/>
        <a:lstStyle/>
        <a:p>
          <a:r>
            <a:rPr lang="en-US" sz="1600" dirty="0" smtClean="0"/>
            <a:t>Production CAB</a:t>
          </a:r>
          <a:endParaRPr lang="en-US" sz="1600" dirty="0"/>
        </a:p>
      </dgm:t>
    </dgm:pt>
    <dgm:pt modelId="{9243B259-200D-4531-B65A-982A1DF0B826}" type="parTrans" cxnId="{5F4EB313-FDA5-4DFB-8038-49F00B3F9470}">
      <dgm:prSet/>
      <dgm:spPr/>
      <dgm:t>
        <a:bodyPr/>
        <a:lstStyle/>
        <a:p>
          <a:endParaRPr lang="en-US" sz="2400"/>
        </a:p>
      </dgm:t>
    </dgm:pt>
    <dgm:pt modelId="{E0D7F72B-1144-46F9-8DAE-B220314BAA5B}" type="sibTrans" cxnId="{5F4EB313-FDA5-4DFB-8038-49F00B3F9470}">
      <dgm:prSet/>
      <dgm:spPr/>
      <dgm:t>
        <a:bodyPr/>
        <a:lstStyle/>
        <a:p>
          <a:endParaRPr lang="en-US" sz="2400"/>
        </a:p>
      </dgm:t>
    </dgm:pt>
    <dgm:pt modelId="{66B23B78-9A81-4551-B36D-05BFFB977C0C}">
      <dgm:prSet phldrT="[Text]" custT="1"/>
      <dgm:spPr>
        <a:solidFill>
          <a:srgbClr val="D3E0F1">
            <a:alpha val="90000"/>
          </a:srgbClr>
        </a:solidFill>
      </dgm:spPr>
      <dgm:t>
        <a:bodyPr/>
        <a:lstStyle/>
        <a:p>
          <a:r>
            <a:rPr lang="en-US" sz="1600" dirty="0" smtClean="0"/>
            <a:t>Upcoming Supplier Quality Activities</a:t>
          </a:r>
          <a:endParaRPr lang="en-US" sz="1600" dirty="0"/>
        </a:p>
      </dgm:t>
    </dgm:pt>
    <dgm:pt modelId="{C5E166E2-C097-485B-9C39-27C419A5208F}" type="parTrans" cxnId="{46BA98F7-9618-420F-9DE1-AF5EEBC7C9D5}">
      <dgm:prSet/>
      <dgm:spPr/>
      <dgm:t>
        <a:bodyPr/>
        <a:lstStyle/>
        <a:p>
          <a:endParaRPr lang="en-US" sz="2400"/>
        </a:p>
      </dgm:t>
    </dgm:pt>
    <dgm:pt modelId="{B10F8FF1-9649-4181-8183-5A3E59C3AD40}" type="sibTrans" cxnId="{46BA98F7-9618-420F-9DE1-AF5EEBC7C9D5}">
      <dgm:prSet/>
      <dgm:spPr/>
      <dgm:t>
        <a:bodyPr/>
        <a:lstStyle/>
        <a:p>
          <a:endParaRPr lang="en-US" sz="2400"/>
        </a:p>
      </dgm:t>
    </dgm:pt>
    <dgm:pt modelId="{9F08A953-41D2-47A2-A290-A14EEE453C52}">
      <dgm:prSet phldrT="[Text]" custT="1"/>
      <dgm:spPr>
        <a:solidFill>
          <a:srgbClr val="D3E0F1">
            <a:alpha val="90000"/>
          </a:srgbClr>
        </a:solidFill>
      </dgm:spPr>
      <dgm:t>
        <a:bodyPr/>
        <a:lstStyle/>
        <a:p>
          <a:r>
            <a:rPr lang="en-US" sz="1600" dirty="0" smtClean="0"/>
            <a:t>Manufacturing Operations Status</a:t>
          </a:r>
          <a:endParaRPr lang="en-US" sz="1600" dirty="0"/>
        </a:p>
      </dgm:t>
    </dgm:pt>
    <dgm:pt modelId="{3C2BA80F-057B-409B-9EAC-EF4697C334E8}" type="parTrans" cxnId="{B58F514C-28A7-4B29-A743-592150109437}">
      <dgm:prSet/>
      <dgm:spPr/>
      <dgm:t>
        <a:bodyPr/>
        <a:lstStyle/>
        <a:p>
          <a:endParaRPr lang="en-US" sz="2400"/>
        </a:p>
      </dgm:t>
    </dgm:pt>
    <dgm:pt modelId="{F3959769-2F46-4EA3-829E-818E4239E7EA}" type="sibTrans" cxnId="{B58F514C-28A7-4B29-A743-592150109437}">
      <dgm:prSet/>
      <dgm:spPr/>
      <dgm:t>
        <a:bodyPr/>
        <a:lstStyle/>
        <a:p>
          <a:endParaRPr lang="en-US" sz="2400"/>
        </a:p>
      </dgm:t>
    </dgm:pt>
    <dgm:pt modelId="{6410AFC8-1AA6-4F56-88E3-CFC938A2626F}">
      <dgm:prSet phldrT="[Text]" custT="1"/>
      <dgm:spPr>
        <a:solidFill>
          <a:schemeClr val="accent1">
            <a:lumMod val="50000"/>
          </a:schemeClr>
        </a:solidFill>
      </dgm:spPr>
      <dgm:t>
        <a:bodyPr/>
        <a:lstStyle/>
        <a:p>
          <a:r>
            <a:rPr lang="en-US" sz="1600" dirty="0" smtClean="0"/>
            <a:t>Senior CAB</a:t>
          </a:r>
          <a:endParaRPr lang="en-US" sz="1600" dirty="0"/>
        </a:p>
      </dgm:t>
    </dgm:pt>
    <dgm:pt modelId="{C108F09D-A97E-4793-A1CC-4ABB83700E04}" type="parTrans" cxnId="{C7299378-122D-4B89-A2AC-A8F3763593CB}">
      <dgm:prSet/>
      <dgm:spPr/>
      <dgm:t>
        <a:bodyPr/>
        <a:lstStyle/>
        <a:p>
          <a:endParaRPr lang="en-US" sz="2400"/>
        </a:p>
      </dgm:t>
    </dgm:pt>
    <dgm:pt modelId="{1E7CBD94-3460-4505-931C-A8FF1D8EC34D}" type="sibTrans" cxnId="{C7299378-122D-4B89-A2AC-A8F3763593CB}">
      <dgm:prSet/>
      <dgm:spPr/>
      <dgm:t>
        <a:bodyPr/>
        <a:lstStyle/>
        <a:p>
          <a:endParaRPr lang="en-US" sz="2400"/>
        </a:p>
      </dgm:t>
    </dgm:pt>
    <dgm:pt modelId="{E8078159-25E3-4431-B0DB-84D7268F0A20}">
      <dgm:prSet phldrT="[Text]" custT="1"/>
      <dgm:spPr>
        <a:solidFill>
          <a:srgbClr val="D3E0F1">
            <a:alpha val="90000"/>
          </a:srgbClr>
        </a:solidFill>
      </dgm:spPr>
      <dgm:t>
        <a:bodyPr/>
        <a:lstStyle/>
        <a:p>
          <a:r>
            <a:rPr lang="en-US" sz="1600" dirty="0" smtClean="0"/>
            <a:t>Suspect Product Notifications (SPNs)</a:t>
          </a:r>
          <a:endParaRPr lang="en-US" sz="1600" dirty="0"/>
        </a:p>
      </dgm:t>
    </dgm:pt>
    <dgm:pt modelId="{911BF5A9-1196-4BC1-A3EE-B6B22440F9AA}" type="parTrans" cxnId="{8A4C23DA-5F59-48C7-8273-69B021C62168}">
      <dgm:prSet/>
      <dgm:spPr/>
      <dgm:t>
        <a:bodyPr/>
        <a:lstStyle/>
        <a:p>
          <a:endParaRPr lang="en-US" sz="2400"/>
        </a:p>
      </dgm:t>
    </dgm:pt>
    <dgm:pt modelId="{48EFDA3E-4A24-4C23-B495-298D381B5FC9}" type="sibTrans" cxnId="{8A4C23DA-5F59-48C7-8273-69B021C62168}">
      <dgm:prSet/>
      <dgm:spPr/>
      <dgm:t>
        <a:bodyPr/>
        <a:lstStyle/>
        <a:p>
          <a:endParaRPr lang="en-US" sz="2400"/>
        </a:p>
      </dgm:t>
    </dgm:pt>
    <dgm:pt modelId="{AFACEE76-4989-4C49-9E81-7B2EB21CEE31}">
      <dgm:prSet phldrT="[Text]" custT="1"/>
      <dgm:spPr>
        <a:gradFill rotWithShape="0">
          <a:gsLst>
            <a:gs pos="0">
              <a:srgbClr val="5D81A8"/>
            </a:gs>
            <a:gs pos="50000">
              <a:srgbClr val="3C71A1"/>
            </a:gs>
            <a:gs pos="100000">
              <a:srgbClr val="306492"/>
            </a:gs>
          </a:gsLst>
        </a:gradFill>
      </dgm:spPr>
      <dgm:t>
        <a:bodyPr/>
        <a:lstStyle/>
        <a:p>
          <a:r>
            <a:rPr lang="en-US" sz="1600" dirty="0" smtClean="0"/>
            <a:t>Leadership CAB</a:t>
          </a:r>
          <a:endParaRPr lang="en-US" sz="1600" dirty="0"/>
        </a:p>
      </dgm:t>
    </dgm:pt>
    <dgm:pt modelId="{968185B9-3B83-4C5A-9B71-BEAF9B5B1119}" type="sibTrans" cxnId="{F0DFAEB1-0ADE-4E42-9812-10FF4165EB92}">
      <dgm:prSet/>
      <dgm:spPr/>
      <dgm:t>
        <a:bodyPr/>
        <a:lstStyle/>
        <a:p>
          <a:endParaRPr lang="en-US" sz="2400"/>
        </a:p>
      </dgm:t>
    </dgm:pt>
    <dgm:pt modelId="{FCB999C9-E2BF-40A3-90F6-4625B6A3B0A3}" type="parTrans" cxnId="{F0DFAEB1-0ADE-4E42-9812-10FF4165EB92}">
      <dgm:prSet/>
      <dgm:spPr/>
      <dgm:t>
        <a:bodyPr/>
        <a:lstStyle/>
        <a:p>
          <a:endParaRPr lang="en-US" sz="2400"/>
        </a:p>
      </dgm:t>
    </dgm:pt>
    <dgm:pt modelId="{D622A42F-299C-4156-B2C4-112EE22BAC00}">
      <dgm:prSet phldrT="[Text]" custT="1"/>
      <dgm:spPr>
        <a:solidFill>
          <a:srgbClr val="D3E0F1">
            <a:alpha val="90000"/>
          </a:srgbClr>
        </a:solidFill>
      </dgm:spPr>
      <dgm:t>
        <a:bodyPr/>
        <a:lstStyle/>
        <a:p>
          <a:r>
            <a:rPr lang="en-US" sz="1600" dirty="0" smtClean="0"/>
            <a:t>Shop Floor Rejects (SFRs)</a:t>
          </a:r>
          <a:endParaRPr lang="en-US" sz="1600" dirty="0"/>
        </a:p>
      </dgm:t>
    </dgm:pt>
    <dgm:pt modelId="{3A4782C2-3AFA-43B9-8A82-ED1053763D92}" type="sibTrans" cxnId="{E326191A-BD81-4840-B22B-23B92B4102B0}">
      <dgm:prSet/>
      <dgm:spPr/>
      <dgm:t>
        <a:bodyPr/>
        <a:lstStyle/>
        <a:p>
          <a:endParaRPr lang="en-US" sz="2400"/>
        </a:p>
      </dgm:t>
    </dgm:pt>
    <dgm:pt modelId="{CA857351-07DE-4AFA-A2EC-C556F2B06F09}" type="parTrans" cxnId="{E326191A-BD81-4840-B22B-23B92B4102B0}">
      <dgm:prSet/>
      <dgm:spPr/>
      <dgm:t>
        <a:bodyPr/>
        <a:lstStyle/>
        <a:p>
          <a:endParaRPr lang="en-US" sz="2400"/>
        </a:p>
      </dgm:t>
    </dgm:pt>
    <dgm:pt modelId="{69DB4ABB-5A21-4387-A9A9-B223179C28CA}">
      <dgm:prSet custT="1"/>
      <dgm:spPr>
        <a:solidFill>
          <a:srgbClr val="D3E0F1">
            <a:alpha val="90000"/>
          </a:srgbClr>
        </a:solidFill>
      </dgm:spPr>
      <dgm:t>
        <a:bodyPr/>
        <a:lstStyle/>
        <a:p>
          <a:r>
            <a:rPr lang="en-US" sz="1600" dirty="0" smtClean="0"/>
            <a:t>Receiving Inspection Failures</a:t>
          </a:r>
          <a:endParaRPr lang="en-US" sz="1600" dirty="0"/>
        </a:p>
      </dgm:t>
    </dgm:pt>
    <dgm:pt modelId="{6DAC93D0-B533-43A8-8AF2-A3CA1626AF0D}" type="parTrans" cxnId="{81194EF6-2972-4B2E-951E-E34B3769917F}">
      <dgm:prSet/>
      <dgm:spPr/>
      <dgm:t>
        <a:bodyPr/>
        <a:lstStyle/>
        <a:p>
          <a:endParaRPr lang="en-US" sz="2400"/>
        </a:p>
      </dgm:t>
    </dgm:pt>
    <dgm:pt modelId="{710099D7-232F-4908-8A64-938AB6C315AD}" type="sibTrans" cxnId="{81194EF6-2972-4B2E-951E-E34B3769917F}">
      <dgm:prSet/>
      <dgm:spPr/>
      <dgm:t>
        <a:bodyPr/>
        <a:lstStyle/>
        <a:p>
          <a:endParaRPr lang="en-US" sz="2400"/>
        </a:p>
      </dgm:t>
    </dgm:pt>
    <dgm:pt modelId="{0DD82331-AA58-4D49-86EE-EDB94D57A040}">
      <dgm:prSet custT="1"/>
      <dgm:spPr>
        <a:solidFill>
          <a:srgbClr val="D3E0F1">
            <a:alpha val="90000"/>
          </a:srgbClr>
        </a:solidFill>
      </dgm:spPr>
      <dgm:t>
        <a:bodyPr/>
        <a:lstStyle/>
        <a:p>
          <a:r>
            <a:rPr lang="en-US" sz="1600" dirty="0" smtClean="0"/>
            <a:t>SCARs over 30 days/ SCAR trending</a:t>
          </a:r>
          <a:endParaRPr lang="en-US" sz="1600" dirty="0"/>
        </a:p>
      </dgm:t>
    </dgm:pt>
    <dgm:pt modelId="{A54BD6E0-CB57-497B-8F7E-7DA285F839DE}" type="parTrans" cxnId="{84709045-164B-48D5-A383-435554C398CD}">
      <dgm:prSet/>
      <dgm:spPr/>
      <dgm:t>
        <a:bodyPr/>
        <a:lstStyle/>
        <a:p>
          <a:endParaRPr lang="en-US" sz="2400"/>
        </a:p>
      </dgm:t>
    </dgm:pt>
    <dgm:pt modelId="{7EEC32D5-86E8-4BB6-BDDE-9132DFEC8449}" type="sibTrans" cxnId="{84709045-164B-48D5-A383-435554C398CD}">
      <dgm:prSet/>
      <dgm:spPr/>
      <dgm:t>
        <a:bodyPr/>
        <a:lstStyle/>
        <a:p>
          <a:endParaRPr lang="en-US" sz="2400"/>
        </a:p>
      </dgm:t>
    </dgm:pt>
    <dgm:pt modelId="{64181B61-2A85-4E60-9BE8-EED34250B64E}">
      <dgm:prSet custT="1"/>
      <dgm:spPr>
        <a:solidFill>
          <a:srgbClr val="D3E0F1">
            <a:alpha val="90000"/>
          </a:srgbClr>
        </a:solidFill>
      </dgm:spPr>
      <dgm:t>
        <a:bodyPr/>
        <a:lstStyle/>
        <a:p>
          <a:r>
            <a:rPr lang="en-US" sz="1600" dirty="0" smtClean="0"/>
            <a:t>Action items</a:t>
          </a:r>
          <a:endParaRPr lang="en-US" sz="1600" dirty="0"/>
        </a:p>
      </dgm:t>
    </dgm:pt>
    <dgm:pt modelId="{F2B5499F-5A75-4D9C-912B-C891318C27F8}" type="parTrans" cxnId="{5418F4DF-41EA-4DAB-B9BC-7D792FF09681}">
      <dgm:prSet/>
      <dgm:spPr/>
      <dgm:t>
        <a:bodyPr/>
        <a:lstStyle/>
        <a:p>
          <a:endParaRPr lang="en-US" sz="2400"/>
        </a:p>
      </dgm:t>
    </dgm:pt>
    <dgm:pt modelId="{ABC931CC-D19F-413B-9F08-62FE8183BE64}" type="sibTrans" cxnId="{5418F4DF-41EA-4DAB-B9BC-7D792FF09681}">
      <dgm:prSet/>
      <dgm:spPr/>
      <dgm:t>
        <a:bodyPr/>
        <a:lstStyle/>
        <a:p>
          <a:endParaRPr lang="en-US" sz="2400"/>
        </a:p>
      </dgm:t>
    </dgm:pt>
    <dgm:pt modelId="{AD0124AB-70F4-4CA7-9E9C-1A73D309A981}">
      <dgm:prSet custT="1"/>
      <dgm:spPr>
        <a:solidFill>
          <a:srgbClr val="D3E0F1">
            <a:alpha val="90000"/>
          </a:srgbClr>
        </a:solidFill>
      </dgm:spPr>
      <dgm:t>
        <a:bodyPr/>
        <a:lstStyle/>
        <a:p>
          <a:r>
            <a:rPr lang="en-US" sz="1600" dirty="0" smtClean="0"/>
            <a:t>Stock Purges</a:t>
          </a:r>
          <a:endParaRPr lang="en-US" sz="1600" dirty="0"/>
        </a:p>
      </dgm:t>
    </dgm:pt>
    <dgm:pt modelId="{72D4E1A9-8A87-4191-B52B-0C98E2538C44}" type="parTrans" cxnId="{A5C7F01B-7BA7-43C9-B039-4FF87E9EF64E}">
      <dgm:prSet/>
      <dgm:spPr/>
      <dgm:t>
        <a:bodyPr/>
        <a:lstStyle/>
        <a:p>
          <a:endParaRPr lang="en-US" sz="2400"/>
        </a:p>
      </dgm:t>
    </dgm:pt>
    <dgm:pt modelId="{6485AC20-7C8C-4FEA-87EA-A3730B2D065C}" type="sibTrans" cxnId="{A5C7F01B-7BA7-43C9-B039-4FF87E9EF64E}">
      <dgm:prSet/>
      <dgm:spPr/>
      <dgm:t>
        <a:bodyPr/>
        <a:lstStyle/>
        <a:p>
          <a:endParaRPr lang="en-US" sz="2400"/>
        </a:p>
      </dgm:t>
    </dgm:pt>
    <dgm:pt modelId="{DBCEDC0A-6904-49FA-86EE-E0717EF29707}">
      <dgm:prSet custT="1"/>
      <dgm:spPr>
        <a:solidFill>
          <a:srgbClr val="D3E0F1">
            <a:alpha val="90000"/>
          </a:srgbClr>
        </a:solidFill>
      </dgm:spPr>
      <dgm:t>
        <a:bodyPr/>
        <a:lstStyle/>
        <a:p>
          <a:r>
            <a:rPr lang="en-US" sz="1600" dirty="0" smtClean="0"/>
            <a:t>Corrective Action Plans (CAPs)</a:t>
          </a:r>
          <a:endParaRPr lang="en-US" sz="1600" dirty="0"/>
        </a:p>
      </dgm:t>
    </dgm:pt>
    <dgm:pt modelId="{3FF06EDA-2CF1-4976-92A2-4B7B46B999F6}" type="parTrans" cxnId="{C52A0240-E765-4CC0-8934-2731FA0C2ED7}">
      <dgm:prSet/>
      <dgm:spPr/>
      <dgm:t>
        <a:bodyPr/>
        <a:lstStyle/>
        <a:p>
          <a:endParaRPr lang="en-US" sz="2400"/>
        </a:p>
      </dgm:t>
    </dgm:pt>
    <dgm:pt modelId="{00F40580-5491-4AD5-BED4-FF9118D75DAA}" type="sibTrans" cxnId="{C52A0240-E765-4CC0-8934-2731FA0C2ED7}">
      <dgm:prSet/>
      <dgm:spPr/>
      <dgm:t>
        <a:bodyPr/>
        <a:lstStyle/>
        <a:p>
          <a:endParaRPr lang="en-US" sz="2400"/>
        </a:p>
      </dgm:t>
    </dgm:pt>
    <dgm:pt modelId="{7EE95A72-FF12-4B17-B662-E7E4F755CEC6}">
      <dgm:prSet custT="1"/>
      <dgm:spPr>
        <a:solidFill>
          <a:srgbClr val="D3E0F1">
            <a:alpha val="90000"/>
          </a:srgbClr>
        </a:solidFill>
      </dgm:spPr>
      <dgm:t>
        <a:bodyPr/>
        <a:lstStyle/>
        <a:p>
          <a:r>
            <a:rPr lang="en-US" sz="1600" smtClean="0"/>
            <a:t>Test Failure Trends</a:t>
          </a:r>
          <a:endParaRPr lang="en-US" sz="1600" dirty="0"/>
        </a:p>
      </dgm:t>
    </dgm:pt>
    <dgm:pt modelId="{E6526FC4-A2AA-4289-B1E1-DFB8EB2DFDDC}" type="parTrans" cxnId="{4F1708B2-1792-4BCB-85FF-5BC6A2C176E5}">
      <dgm:prSet/>
      <dgm:spPr/>
      <dgm:t>
        <a:bodyPr/>
        <a:lstStyle/>
        <a:p>
          <a:endParaRPr lang="en-US" sz="2400"/>
        </a:p>
      </dgm:t>
    </dgm:pt>
    <dgm:pt modelId="{9D3E08E1-1C56-4411-8A6D-7CCF5C697B95}" type="sibTrans" cxnId="{4F1708B2-1792-4BCB-85FF-5BC6A2C176E5}">
      <dgm:prSet/>
      <dgm:spPr/>
      <dgm:t>
        <a:bodyPr/>
        <a:lstStyle/>
        <a:p>
          <a:endParaRPr lang="en-US" sz="2400"/>
        </a:p>
      </dgm:t>
    </dgm:pt>
    <dgm:pt modelId="{1C7943D1-DAD2-47EE-943C-6796BA17C039}">
      <dgm:prSet custT="1"/>
      <dgm:spPr>
        <a:solidFill>
          <a:srgbClr val="D3E0F1">
            <a:alpha val="90000"/>
          </a:srgbClr>
        </a:solidFill>
      </dgm:spPr>
      <dgm:t>
        <a:bodyPr/>
        <a:lstStyle/>
        <a:p>
          <a:r>
            <a:rPr lang="en-US" sz="1600" dirty="0" smtClean="0"/>
            <a:t>Special Projects/Continuous Improvements</a:t>
          </a:r>
        </a:p>
      </dgm:t>
    </dgm:pt>
    <dgm:pt modelId="{4DCEE4B7-C437-459D-9A65-6302B981A3F7}" type="parTrans" cxnId="{79AE76B9-B3F8-4296-AAA6-71B33E9A8F15}">
      <dgm:prSet/>
      <dgm:spPr/>
      <dgm:t>
        <a:bodyPr/>
        <a:lstStyle/>
        <a:p>
          <a:endParaRPr lang="en-US" sz="2400"/>
        </a:p>
      </dgm:t>
    </dgm:pt>
    <dgm:pt modelId="{9DE1DF99-F71E-4356-BDAB-D6917FE2A79C}" type="sibTrans" cxnId="{79AE76B9-B3F8-4296-AAA6-71B33E9A8F15}">
      <dgm:prSet/>
      <dgm:spPr/>
      <dgm:t>
        <a:bodyPr/>
        <a:lstStyle/>
        <a:p>
          <a:endParaRPr lang="en-US" sz="2400"/>
        </a:p>
      </dgm:t>
    </dgm:pt>
    <dgm:pt modelId="{A86C80F3-1348-4308-B947-280A79757EC9}">
      <dgm:prSet custT="1"/>
      <dgm:spPr>
        <a:solidFill>
          <a:srgbClr val="D3E0F1">
            <a:alpha val="90000"/>
          </a:srgbClr>
        </a:solidFill>
      </dgm:spPr>
      <dgm:t>
        <a:bodyPr/>
        <a:lstStyle/>
        <a:p>
          <a:r>
            <a:rPr lang="en-US" sz="1600" dirty="0" smtClean="0"/>
            <a:t>Unverified Failures/ Can-Not-Duplicates (CNDs)</a:t>
          </a:r>
        </a:p>
      </dgm:t>
    </dgm:pt>
    <dgm:pt modelId="{2DEFF4A8-5BB9-4940-BFC3-B9402F70B881}" type="parTrans" cxnId="{350D0741-7E2B-4316-AA2C-CD010D55FFC5}">
      <dgm:prSet/>
      <dgm:spPr/>
      <dgm:t>
        <a:bodyPr/>
        <a:lstStyle/>
        <a:p>
          <a:endParaRPr lang="en-US" sz="2400"/>
        </a:p>
      </dgm:t>
    </dgm:pt>
    <dgm:pt modelId="{74EE8C75-2500-48F5-A9CB-64937494BF91}" type="sibTrans" cxnId="{350D0741-7E2B-4316-AA2C-CD010D55FFC5}">
      <dgm:prSet/>
      <dgm:spPr/>
      <dgm:t>
        <a:bodyPr/>
        <a:lstStyle/>
        <a:p>
          <a:endParaRPr lang="en-US" sz="2400"/>
        </a:p>
      </dgm:t>
    </dgm:pt>
    <dgm:pt modelId="{38B57B99-906F-420D-A3B6-C913363FDA98}">
      <dgm:prSet custT="1"/>
      <dgm:spPr>
        <a:solidFill>
          <a:srgbClr val="D3E0F1">
            <a:alpha val="90000"/>
          </a:srgbClr>
        </a:solidFill>
      </dgm:spPr>
      <dgm:t>
        <a:bodyPr/>
        <a:lstStyle/>
        <a:p>
          <a:r>
            <a:rPr lang="en-US" sz="1600" dirty="0" smtClean="0"/>
            <a:t>Government-Industry Data Exchange Program (GIDEP) Alerts</a:t>
          </a:r>
          <a:endParaRPr lang="en-US" sz="1600" dirty="0"/>
        </a:p>
      </dgm:t>
    </dgm:pt>
    <dgm:pt modelId="{0697E555-8A20-4ED1-BFA4-68C3850E2378}" type="parTrans" cxnId="{713A93AF-8E57-4BD4-9CED-F489C76CBAC7}">
      <dgm:prSet/>
      <dgm:spPr/>
      <dgm:t>
        <a:bodyPr/>
        <a:lstStyle/>
        <a:p>
          <a:endParaRPr lang="en-US" sz="2400"/>
        </a:p>
      </dgm:t>
    </dgm:pt>
    <dgm:pt modelId="{F347529F-8170-491F-8782-F90396B3814C}" type="sibTrans" cxnId="{713A93AF-8E57-4BD4-9CED-F489C76CBAC7}">
      <dgm:prSet/>
      <dgm:spPr/>
      <dgm:t>
        <a:bodyPr/>
        <a:lstStyle/>
        <a:p>
          <a:endParaRPr lang="en-US" sz="2400"/>
        </a:p>
      </dgm:t>
    </dgm:pt>
    <dgm:pt modelId="{D4585591-F4F0-4289-982E-6D877500512D}">
      <dgm:prSet custT="1"/>
      <dgm:spPr>
        <a:solidFill>
          <a:srgbClr val="D3E0F1">
            <a:alpha val="90000"/>
          </a:srgbClr>
        </a:solidFill>
      </dgm:spPr>
      <dgm:t>
        <a:bodyPr/>
        <a:lstStyle/>
        <a:p>
          <a:r>
            <a:rPr lang="en-US" sz="1600" dirty="0" smtClean="0"/>
            <a:t>Procurement Critical Path Status</a:t>
          </a:r>
        </a:p>
      </dgm:t>
    </dgm:pt>
    <dgm:pt modelId="{B03B6738-681A-4B11-AE06-937FDDF8115D}" type="parTrans" cxnId="{B93F288D-9887-46AE-B69D-BDE36DC49C40}">
      <dgm:prSet/>
      <dgm:spPr/>
      <dgm:t>
        <a:bodyPr/>
        <a:lstStyle/>
        <a:p>
          <a:endParaRPr lang="en-US" sz="2400"/>
        </a:p>
      </dgm:t>
    </dgm:pt>
    <dgm:pt modelId="{1C8A0498-8388-4A30-8FDC-D62A44180EA9}" type="sibTrans" cxnId="{B93F288D-9887-46AE-B69D-BDE36DC49C40}">
      <dgm:prSet/>
      <dgm:spPr/>
      <dgm:t>
        <a:bodyPr/>
        <a:lstStyle/>
        <a:p>
          <a:endParaRPr lang="en-US" sz="2400"/>
        </a:p>
      </dgm:t>
    </dgm:pt>
    <dgm:pt modelId="{23CD21FF-3C90-45EB-B42E-A67F81777A5F}">
      <dgm:prSet custT="1"/>
      <dgm:spPr>
        <a:solidFill>
          <a:srgbClr val="D3E0F1">
            <a:alpha val="90000"/>
          </a:srgbClr>
        </a:solidFill>
      </dgm:spPr>
      <dgm:t>
        <a:bodyPr/>
        <a:lstStyle/>
        <a:p>
          <a:r>
            <a:rPr lang="en-US" sz="1600" dirty="0" smtClean="0"/>
            <a:t>Nonconformance and Failure Analysis</a:t>
          </a:r>
        </a:p>
      </dgm:t>
    </dgm:pt>
    <dgm:pt modelId="{F4E61AC3-2B30-4A7A-8881-AE89E41A54A5}" type="parTrans" cxnId="{FF392F1C-4D60-4F59-83B2-DC551143AA66}">
      <dgm:prSet/>
      <dgm:spPr/>
      <dgm:t>
        <a:bodyPr/>
        <a:lstStyle/>
        <a:p>
          <a:endParaRPr lang="en-US" sz="2400"/>
        </a:p>
      </dgm:t>
    </dgm:pt>
    <dgm:pt modelId="{65731582-EFB2-4061-9958-AA10316C07BD}" type="sibTrans" cxnId="{FF392F1C-4D60-4F59-83B2-DC551143AA66}">
      <dgm:prSet/>
      <dgm:spPr/>
      <dgm:t>
        <a:bodyPr/>
        <a:lstStyle/>
        <a:p>
          <a:endParaRPr lang="en-US" sz="2400"/>
        </a:p>
      </dgm:t>
    </dgm:pt>
    <dgm:pt modelId="{B33C5314-A3FC-44AC-AE34-6C9A11F46874}">
      <dgm:prSet custT="1"/>
      <dgm:spPr>
        <a:solidFill>
          <a:srgbClr val="D3E0F1">
            <a:alpha val="90000"/>
          </a:srgbClr>
        </a:solidFill>
      </dgm:spPr>
      <dgm:t>
        <a:bodyPr/>
        <a:lstStyle/>
        <a:p>
          <a:r>
            <a:rPr lang="en-US" sz="1600" dirty="0" smtClean="0"/>
            <a:t>Inspection vs. Operator Error Trends</a:t>
          </a:r>
        </a:p>
      </dgm:t>
    </dgm:pt>
    <dgm:pt modelId="{07EC5E1D-B935-452C-9F13-313E76F4C1D0}" type="parTrans" cxnId="{0186579E-443F-4067-B427-C8F27B71AA84}">
      <dgm:prSet/>
      <dgm:spPr/>
      <dgm:t>
        <a:bodyPr/>
        <a:lstStyle/>
        <a:p>
          <a:endParaRPr lang="en-US" sz="2400"/>
        </a:p>
      </dgm:t>
    </dgm:pt>
    <dgm:pt modelId="{92C9EC5B-7DDC-42A8-9BCF-A7A3E0A9C66E}" type="sibTrans" cxnId="{0186579E-443F-4067-B427-C8F27B71AA84}">
      <dgm:prSet/>
      <dgm:spPr/>
      <dgm:t>
        <a:bodyPr/>
        <a:lstStyle/>
        <a:p>
          <a:endParaRPr lang="en-US" sz="2400"/>
        </a:p>
      </dgm:t>
    </dgm:pt>
    <dgm:pt modelId="{6175187E-D0CD-4DA2-AA15-E66D01ABF718}">
      <dgm:prSet custT="1"/>
      <dgm:spPr>
        <a:solidFill>
          <a:srgbClr val="D3E0F1">
            <a:alpha val="90000"/>
          </a:srgbClr>
        </a:solidFill>
      </dgm:spPr>
      <dgm:t>
        <a:bodyPr/>
        <a:lstStyle/>
        <a:p>
          <a:r>
            <a:rPr lang="en-US" sz="1600" dirty="0" smtClean="0"/>
            <a:t>Component Issues</a:t>
          </a:r>
          <a:endParaRPr lang="en-US" sz="1600" dirty="0"/>
        </a:p>
      </dgm:t>
    </dgm:pt>
    <dgm:pt modelId="{2D453DE6-BB1E-42B8-B4AC-B9DC47990E4E}" type="parTrans" cxnId="{DBEED7C6-BDD3-472E-98E2-C271D68263A0}">
      <dgm:prSet/>
      <dgm:spPr/>
      <dgm:t>
        <a:bodyPr/>
        <a:lstStyle/>
        <a:p>
          <a:endParaRPr lang="en-US" sz="2400"/>
        </a:p>
      </dgm:t>
    </dgm:pt>
    <dgm:pt modelId="{9A62D80A-393F-44D2-8DD2-5F374C97428E}" type="sibTrans" cxnId="{DBEED7C6-BDD3-472E-98E2-C271D68263A0}">
      <dgm:prSet/>
      <dgm:spPr/>
      <dgm:t>
        <a:bodyPr/>
        <a:lstStyle/>
        <a:p>
          <a:endParaRPr lang="en-US" sz="2400"/>
        </a:p>
      </dgm:t>
    </dgm:pt>
    <dgm:pt modelId="{6C220B40-B5C3-4161-98FD-B8D0C8C4DBCE}">
      <dgm:prSet custT="1"/>
      <dgm:spPr>
        <a:solidFill>
          <a:srgbClr val="D3E0F1">
            <a:alpha val="90000"/>
          </a:srgbClr>
        </a:solidFill>
      </dgm:spPr>
      <dgm:t>
        <a:bodyPr/>
        <a:lstStyle/>
        <a:p>
          <a:r>
            <a:rPr lang="en-US" sz="1600" dirty="0" smtClean="0"/>
            <a:t>Risk Management Issues</a:t>
          </a:r>
        </a:p>
      </dgm:t>
    </dgm:pt>
    <dgm:pt modelId="{B0E2E21E-8ADD-4D39-B3C1-052BD1E881D0}" type="parTrans" cxnId="{23049495-57E0-4EDB-A201-1EA5CBFE0929}">
      <dgm:prSet/>
      <dgm:spPr/>
      <dgm:t>
        <a:bodyPr/>
        <a:lstStyle/>
        <a:p>
          <a:endParaRPr lang="en-US" sz="2400"/>
        </a:p>
      </dgm:t>
    </dgm:pt>
    <dgm:pt modelId="{F0869294-B5C3-4D0A-9BE9-66EEBE82BE73}" type="sibTrans" cxnId="{23049495-57E0-4EDB-A201-1EA5CBFE0929}">
      <dgm:prSet/>
      <dgm:spPr/>
      <dgm:t>
        <a:bodyPr/>
        <a:lstStyle/>
        <a:p>
          <a:endParaRPr lang="en-US" sz="2400"/>
        </a:p>
      </dgm:t>
    </dgm:pt>
    <dgm:pt modelId="{7A5AC868-2CEE-4A61-8AAD-39E369731B8F}">
      <dgm:prSet custT="1"/>
      <dgm:spPr>
        <a:solidFill>
          <a:srgbClr val="D3E0F1">
            <a:alpha val="90000"/>
          </a:srgbClr>
        </a:solidFill>
      </dgm:spPr>
      <dgm:t>
        <a:bodyPr/>
        <a:lstStyle/>
        <a:p>
          <a:r>
            <a:rPr lang="en-US" sz="1600" dirty="0" smtClean="0"/>
            <a:t>MRB/FRB Actions</a:t>
          </a:r>
          <a:endParaRPr lang="en-US" sz="1600" dirty="0"/>
        </a:p>
      </dgm:t>
    </dgm:pt>
    <dgm:pt modelId="{7199B7E4-ACA2-4498-8518-63A651374CA9}" type="parTrans" cxnId="{0C0ADF77-13C5-4FF8-BBEE-34809AB24944}">
      <dgm:prSet/>
      <dgm:spPr/>
      <dgm:t>
        <a:bodyPr/>
        <a:lstStyle/>
        <a:p>
          <a:endParaRPr lang="en-US" sz="2400"/>
        </a:p>
      </dgm:t>
    </dgm:pt>
    <dgm:pt modelId="{937B9B0F-4E7B-48B7-A62F-99184D8A7265}" type="sibTrans" cxnId="{0C0ADF77-13C5-4FF8-BBEE-34809AB24944}">
      <dgm:prSet/>
      <dgm:spPr/>
      <dgm:t>
        <a:bodyPr/>
        <a:lstStyle/>
        <a:p>
          <a:endParaRPr lang="en-US" sz="2400"/>
        </a:p>
      </dgm:t>
    </dgm:pt>
    <dgm:pt modelId="{0F0072C3-A7DB-4F98-8470-1DC3AD47FCF1}">
      <dgm:prSet custT="1"/>
      <dgm:spPr>
        <a:solidFill>
          <a:srgbClr val="D3E0F1">
            <a:alpha val="90000"/>
          </a:srgbClr>
        </a:solidFill>
      </dgm:spPr>
      <dgm:t>
        <a:bodyPr/>
        <a:lstStyle/>
        <a:p>
          <a:r>
            <a:rPr lang="en-US" sz="1600" dirty="0" smtClean="0"/>
            <a:t>Escapes</a:t>
          </a:r>
          <a:endParaRPr lang="en-US" sz="1600" dirty="0"/>
        </a:p>
      </dgm:t>
    </dgm:pt>
    <dgm:pt modelId="{CD314BCC-D96E-4A3C-AFA0-5F1FEA2198BE}" type="parTrans" cxnId="{1BF44CC5-074C-4A78-A0E2-D89BB7615350}">
      <dgm:prSet/>
      <dgm:spPr/>
      <dgm:t>
        <a:bodyPr/>
        <a:lstStyle/>
        <a:p>
          <a:endParaRPr lang="en-US" sz="2400"/>
        </a:p>
      </dgm:t>
    </dgm:pt>
    <dgm:pt modelId="{64621A8A-1DA5-4AB4-8A26-06BB7D6C1E92}" type="sibTrans" cxnId="{1BF44CC5-074C-4A78-A0E2-D89BB7615350}">
      <dgm:prSet/>
      <dgm:spPr/>
      <dgm:t>
        <a:bodyPr/>
        <a:lstStyle/>
        <a:p>
          <a:endParaRPr lang="en-US" sz="2400"/>
        </a:p>
      </dgm:t>
    </dgm:pt>
    <dgm:pt modelId="{0604B640-4004-4CEB-A198-1EA8B4347C94}">
      <dgm:prSet custT="1"/>
      <dgm:spPr>
        <a:solidFill>
          <a:srgbClr val="D3E0F1">
            <a:alpha val="90000"/>
          </a:srgbClr>
        </a:solidFill>
      </dgm:spPr>
      <dgm:t>
        <a:bodyPr/>
        <a:lstStyle/>
        <a:p>
          <a:r>
            <a:rPr lang="en-US" sz="1600" dirty="0" smtClean="0"/>
            <a:t>Escapes</a:t>
          </a:r>
          <a:endParaRPr lang="en-US" sz="1600" dirty="0"/>
        </a:p>
      </dgm:t>
    </dgm:pt>
    <dgm:pt modelId="{0CAAF80B-DE89-4505-BBB7-CC34FF4CCCC5}" type="sibTrans" cxnId="{AD46DA35-0E05-4D8D-AC26-67FF511FEE21}">
      <dgm:prSet/>
      <dgm:spPr/>
      <dgm:t>
        <a:bodyPr/>
        <a:lstStyle/>
        <a:p>
          <a:endParaRPr lang="en-US" sz="2400"/>
        </a:p>
      </dgm:t>
    </dgm:pt>
    <dgm:pt modelId="{EAD7ED3B-479A-4A4D-82FB-C86A83B522F2}" type="parTrans" cxnId="{AD46DA35-0E05-4D8D-AC26-67FF511FEE21}">
      <dgm:prSet/>
      <dgm:spPr/>
      <dgm:t>
        <a:bodyPr/>
        <a:lstStyle/>
        <a:p>
          <a:endParaRPr lang="en-US" sz="2400"/>
        </a:p>
      </dgm:t>
    </dgm:pt>
    <dgm:pt modelId="{9C25E2C1-94EB-4EA0-9049-DB061EC08BF9}">
      <dgm:prSet custT="1"/>
      <dgm:spPr>
        <a:solidFill>
          <a:srgbClr val="D3E0F1">
            <a:alpha val="90000"/>
          </a:srgbClr>
        </a:solidFill>
      </dgm:spPr>
      <dgm:t>
        <a:bodyPr/>
        <a:lstStyle/>
        <a:p>
          <a:r>
            <a:rPr lang="en-US" sz="1600" dirty="0" smtClean="0"/>
            <a:t>Lessons Learned</a:t>
          </a:r>
        </a:p>
      </dgm:t>
    </dgm:pt>
    <dgm:pt modelId="{01292D9B-C9DC-41D3-ABFB-54C20ED64225}" type="parTrans" cxnId="{9E3EB714-1C64-478A-8600-1951CAAC8BAC}">
      <dgm:prSet/>
      <dgm:spPr/>
      <dgm:t>
        <a:bodyPr/>
        <a:lstStyle/>
        <a:p>
          <a:endParaRPr lang="en-US" sz="2400"/>
        </a:p>
      </dgm:t>
    </dgm:pt>
    <dgm:pt modelId="{E67C8DBC-3A0A-401E-9E5D-FEF515D07B47}" type="sibTrans" cxnId="{9E3EB714-1C64-478A-8600-1951CAAC8BAC}">
      <dgm:prSet/>
      <dgm:spPr/>
      <dgm:t>
        <a:bodyPr/>
        <a:lstStyle/>
        <a:p>
          <a:endParaRPr lang="en-US" sz="2400"/>
        </a:p>
      </dgm:t>
    </dgm:pt>
    <dgm:pt modelId="{9D0D52DD-720C-4A8A-93AA-B4622693CBC7}">
      <dgm:prSet phldrT="[Text]" custT="1"/>
      <dgm:spPr>
        <a:solidFill>
          <a:srgbClr val="D3E0F1">
            <a:alpha val="90000"/>
          </a:srgbClr>
        </a:solidFill>
      </dgm:spPr>
      <dgm:t>
        <a:bodyPr/>
        <a:lstStyle/>
        <a:p>
          <a:r>
            <a:rPr lang="en-US" sz="1600" dirty="0" smtClean="0"/>
            <a:t>Rejections, Rework, Scrap Trending</a:t>
          </a:r>
          <a:endParaRPr lang="en-US" sz="1600" dirty="0"/>
        </a:p>
      </dgm:t>
    </dgm:pt>
    <dgm:pt modelId="{55315060-838E-45BA-8F89-42C64E5B0BFA}" type="parTrans" cxnId="{8DEE21FB-73BE-49A4-BCCA-E900E71EDB89}">
      <dgm:prSet/>
      <dgm:spPr/>
      <dgm:t>
        <a:bodyPr/>
        <a:lstStyle/>
        <a:p>
          <a:endParaRPr lang="en-US" sz="2400"/>
        </a:p>
      </dgm:t>
    </dgm:pt>
    <dgm:pt modelId="{3775C453-8C67-4961-8A9F-CB980FF37D1C}" type="sibTrans" cxnId="{8DEE21FB-73BE-49A4-BCCA-E900E71EDB89}">
      <dgm:prSet/>
      <dgm:spPr/>
      <dgm:t>
        <a:bodyPr/>
        <a:lstStyle/>
        <a:p>
          <a:endParaRPr lang="en-US" sz="2400"/>
        </a:p>
      </dgm:t>
    </dgm:pt>
    <dgm:pt modelId="{F5548C27-0B97-4AC3-808C-1E3741FE74AC}">
      <dgm:prSet custT="1"/>
      <dgm:spPr>
        <a:solidFill>
          <a:srgbClr val="D3E0F1">
            <a:alpha val="90000"/>
          </a:srgbClr>
        </a:solidFill>
      </dgm:spPr>
      <dgm:t>
        <a:bodyPr/>
        <a:lstStyle/>
        <a:p>
          <a:r>
            <a:rPr lang="en-US" sz="1600" dirty="0" smtClean="0"/>
            <a:t>Metrics that drive performance</a:t>
          </a:r>
        </a:p>
      </dgm:t>
    </dgm:pt>
    <dgm:pt modelId="{93C08527-A76E-4094-8C65-949D3E294281}" type="parTrans" cxnId="{A45CED37-FD79-4079-9FC9-341CE70D1EDA}">
      <dgm:prSet/>
      <dgm:spPr/>
      <dgm:t>
        <a:bodyPr/>
        <a:lstStyle/>
        <a:p>
          <a:endParaRPr lang="en-US" sz="2400"/>
        </a:p>
      </dgm:t>
    </dgm:pt>
    <dgm:pt modelId="{5FEDD7D5-2600-47F7-9C60-C1F1E0D11220}" type="sibTrans" cxnId="{A45CED37-FD79-4079-9FC9-341CE70D1EDA}">
      <dgm:prSet/>
      <dgm:spPr/>
      <dgm:t>
        <a:bodyPr/>
        <a:lstStyle/>
        <a:p>
          <a:endParaRPr lang="en-US" sz="2400"/>
        </a:p>
      </dgm:t>
    </dgm:pt>
    <dgm:pt modelId="{786204CA-CCEF-4166-AC1A-C88B9B9BB8E7}">
      <dgm:prSet custT="1"/>
      <dgm:spPr>
        <a:solidFill>
          <a:srgbClr val="D3E0F1">
            <a:alpha val="90000"/>
          </a:srgbClr>
        </a:solidFill>
      </dgm:spPr>
      <dgm:t>
        <a:bodyPr/>
        <a:lstStyle/>
        <a:p>
          <a:r>
            <a:rPr lang="en-US" sz="1600" dirty="0" smtClean="0"/>
            <a:t>Deviations/ Waivers/ Contingency Letters</a:t>
          </a:r>
          <a:endParaRPr lang="en-US" sz="1600" dirty="0"/>
        </a:p>
      </dgm:t>
    </dgm:pt>
    <dgm:pt modelId="{C7BF625E-EF63-4204-84F2-BDC19CE063F5}" type="parTrans" cxnId="{123946FA-441A-4015-B6F0-D9692FA26A15}">
      <dgm:prSet/>
      <dgm:spPr/>
      <dgm:t>
        <a:bodyPr/>
        <a:lstStyle/>
        <a:p>
          <a:endParaRPr lang="en-US"/>
        </a:p>
      </dgm:t>
    </dgm:pt>
    <dgm:pt modelId="{E66A8036-90DD-4754-967F-12D8ECB9C01C}" type="sibTrans" cxnId="{123946FA-441A-4015-B6F0-D9692FA26A15}">
      <dgm:prSet/>
      <dgm:spPr/>
      <dgm:t>
        <a:bodyPr/>
        <a:lstStyle/>
        <a:p>
          <a:endParaRPr lang="en-US"/>
        </a:p>
      </dgm:t>
    </dgm:pt>
    <dgm:pt modelId="{39264E1D-4681-4015-8467-9821B86796D3}">
      <dgm:prSet custT="1"/>
      <dgm:spPr>
        <a:solidFill>
          <a:srgbClr val="D3E0F1">
            <a:alpha val="90000"/>
          </a:srgbClr>
        </a:solidFill>
      </dgm:spPr>
      <dgm:t>
        <a:bodyPr/>
        <a:lstStyle/>
        <a:p>
          <a:r>
            <a:rPr lang="en-US" sz="1600" dirty="0" smtClean="0"/>
            <a:t>First Pass Yield ( Test &amp; Assembly)</a:t>
          </a:r>
        </a:p>
      </dgm:t>
    </dgm:pt>
    <dgm:pt modelId="{AB687A01-B358-4F70-BDEA-41D255A5E7E3}" type="parTrans" cxnId="{24641953-549F-491E-B714-DDCD51FC4BC7}">
      <dgm:prSet/>
      <dgm:spPr/>
      <dgm:t>
        <a:bodyPr/>
        <a:lstStyle/>
        <a:p>
          <a:endParaRPr lang="en-US"/>
        </a:p>
      </dgm:t>
    </dgm:pt>
    <dgm:pt modelId="{1E7A0E7F-8F04-4957-AB97-7D18BE375034}" type="sibTrans" cxnId="{24641953-549F-491E-B714-DDCD51FC4BC7}">
      <dgm:prSet/>
      <dgm:spPr/>
      <dgm:t>
        <a:bodyPr/>
        <a:lstStyle/>
        <a:p>
          <a:endParaRPr lang="en-US"/>
        </a:p>
      </dgm:t>
    </dgm:pt>
    <dgm:pt modelId="{79CC4BDE-1819-4DF0-9237-F0A1005D022D}">
      <dgm:prSet custT="1"/>
      <dgm:spPr>
        <a:solidFill>
          <a:srgbClr val="D3E0F1">
            <a:alpha val="90000"/>
          </a:srgbClr>
        </a:solidFill>
      </dgm:spPr>
      <dgm:t>
        <a:bodyPr/>
        <a:lstStyle/>
        <a:p>
          <a:endParaRPr lang="en-US" sz="1600" dirty="0" smtClean="0"/>
        </a:p>
      </dgm:t>
    </dgm:pt>
    <dgm:pt modelId="{23B0B68F-B10D-4146-941D-167ED0DC7303}" type="parTrans" cxnId="{165A26A3-C699-4B0E-8699-D5B2D092DE0B}">
      <dgm:prSet/>
      <dgm:spPr/>
      <dgm:t>
        <a:bodyPr/>
        <a:lstStyle/>
        <a:p>
          <a:endParaRPr lang="en-US"/>
        </a:p>
      </dgm:t>
    </dgm:pt>
    <dgm:pt modelId="{95A64924-8A61-4FE5-A2DB-2366BF742BD5}" type="sibTrans" cxnId="{165A26A3-C699-4B0E-8699-D5B2D092DE0B}">
      <dgm:prSet/>
      <dgm:spPr/>
      <dgm:t>
        <a:bodyPr/>
        <a:lstStyle/>
        <a:p>
          <a:endParaRPr lang="en-US"/>
        </a:p>
      </dgm:t>
    </dgm:pt>
    <dgm:pt modelId="{B93DC872-EB74-449E-BD50-B1E1D94C7803}">
      <dgm:prSet custT="1"/>
      <dgm:spPr>
        <a:solidFill>
          <a:srgbClr val="D3E0F1">
            <a:alpha val="90000"/>
          </a:srgbClr>
        </a:solidFill>
      </dgm:spPr>
      <dgm:t>
        <a:bodyPr/>
        <a:lstStyle/>
        <a:p>
          <a:r>
            <a:rPr lang="en-US" sz="1600" dirty="0" smtClean="0"/>
            <a:t>Constraints </a:t>
          </a:r>
          <a:endParaRPr lang="en-US" sz="1600" dirty="0"/>
        </a:p>
      </dgm:t>
    </dgm:pt>
    <dgm:pt modelId="{C6CF27FE-E099-4E33-ADCD-AA8309A13ED8}" type="parTrans" cxnId="{DCEA6147-2419-46E2-906D-197F0BAB2B29}">
      <dgm:prSet/>
      <dgm:spPr/>
      <dgm:t>
        <a:bodyPr/>
        <a:lstStyle/>
        <a:p>
          <a:endParaRPr lang="en-US"/>
        </a:p>
      </dgm:t>
    </dgm:pt>
    <dgm:pt modelId="{1C0500B1-8E2C-4A3F-AA12-92FE2BE9A884}" type="sibTrans" cxnId="{DCEA6147-2419-46E2-906D-197F0BAB2B29}">
      <dgm:prSet/>
      <dgm:spPr/>
      <dgm:t>
        <a:bodyPr/>
        <a:lstStyle/>
        <a:p>
          <a:endParaRPr lang="en-US"/>
        </a:p>
      </dgm:t>
    </dgm:pt>
    <dgm:pt modelId="{27783950-A02E-45BD-9340-48D66777096F}">
      <dgm:prSet custT="1"/>
      <dgm:spPr>
        <a:solidFill>
          <a:srgbClr val="D3E0F1">
            <a:alpha val="90000"/>
          </a:srgbClr>
        </a:solidFill>
      </dgm:spPr>
      <dgm:t>
        <a:bodyPr/>
        <a:lstStyle/>
        <a:p>
          <a:r>
            <a:rPr lang="en-US" sz="1600" dirty="0" smtClean="0"/>
            <a:t>Non-Conformance Report Trends</a:t>
          </a:r>
        </a:p>
      </dgm:t>
    </dgm:pt>
    <dgm:pt modelId="{2A7D820C-F16F-4BE5-9585-F7F5E6E4354F}" type="parTrans" cxnId="{F3B5FA2E-CC99-4329-968D-97ADA5E0941D}">
      <dgm:prSet/>
      <dgm:spPr/>
      <dgm:t>
        <a:bodyPr/>
        <a:lstStyle/>
        <a:p>
          <a:endParaRPr lang="en-US"/>
        </a:p>
      </dgm:t>
    </dgm:pt>
    <dgm:pt modelId="{6ECE2A86-A4DF-4029-9D5B-FEA2427079D0}" type="sibTrans" cxnId="{F3B5FA2E-CC99-4329-968D-97ADA5E0941D}">
      <dgm:prSet/>
      <dgm:spPr/>
      <dgm:t>
        <a:bodyPr/>
        <a:lstStyle/>
        <a:p>
          <a:endParaRPr lang="en-US"/>
        </a:p>
      </dgm:t>
    </dgm:pt>
    <dgm:pt modelId="{9CC5A8EB-9933-4F20-9B60-26F0A00EF97F}" type="pres">
      <dgm:prSet presAssocID="{32528123-4EE4-4942-92F3-A976381135D8}" presName="Name0" presStyleCnt="0">
        <dgm:presLayoutVars>
          <dgm:dir/>
          <dgm:animLvl val="lvl"/>
          <dgm:resizeHandles val="exact"/>
        </dgm:presLayoutVars>
      </dgm:prSet>
      <dgm:spPr/>
      <dgm:t>
        <a:bodyPr/>
        <a:lstStyle/>
        <a:p>
          <a:endParaRPr lang="en-US"/>
        </a:p>
      </dgm:t>
    </dgm:pt>
    <dgm:pt modelId="{145CB36D-E38C-4A03-BD40-5FFF1D1B3E8E}" type="pres">
      <dgm:prSet presAssocID="{62C2BC8A-5E31-4D15-B384-FE2BE33B49E2}" presName="composite" presStyleCnt="0"/>
      <dgm:spPr/>
    </dgm:pt>
    <dgm:pt modelId="{AC5C63A3-FF05-49CD-8917-FD3F196C1190}" type="pres">
      <dgm:prSet presAssocID="{62C2BC8A-5E31-4D15-B384-FE2BE33B49E2}" presName="parTx" presStyleLbl="alignNode1" presStyleIdx="0" presStyleCnt="3">
        <dgm:presLayoutVars>
          <dgm:chMax val="0"/>
          <dgm:chPref val="0"/>
          <dgm:bulletEnabled val="1"/>
        </dgm:presLayoutVars>
      </dgm:prSet>
      <dgm:spPr/>
      <dgm:t>
        <a:bodyPr/>
        <a:lstStyle/>
        <a:p>
          <a:endParaRPr lang="en-US"/>
        </a:p>
      </dgm:t>
    </dgm:pt>
    <dgm:pt modelId="{00C6DC9A-3E3E-41FC-A79A-19CD65C7A65C}" type="pres">
      <dgm:prSet presAssocID="{62C2BC8A-5E31-4D15-B384-FE2BE33B49E2}" presName="desTx" presStyleLbl="alignAccFollowNode1" presStyleIdx="0" presStyleCnt="3" custLinFactNeighborX="-6390">
        <dgm:presLayoutVars>
          <dgm:bulletEnabled val="1"/>
        </dgm:presLayoutVars>
      </dgm:prSet>
      <dgm:spPr/>
      <dgm:t>
        <a:bodyPr/>
        <a:lstStyle/>
        <a:p>
          <a:endParaRPr lang="en-US"/>
        </a:p>
      </dgm:t>
    </dgm:pt>
    <dgm:pt modelId="{653CD256-2657-4DC8-A445-EFD25897F6EE}" type="pres">
      <dgm:prSet presAssocID="{E0D7F72B-1144-46F9-8DAE-B220314BAA5B}" presName="space" presStyleCnt="0"/>
      <dgm:spPr/>
    </dgm:pt>
    <dgm:pt modelId="{F3C0E6CF-9C8F-4145-A2A2-843384382156}" type="pres">
      <dgm:prSet presAssocID="{AFACEE76-4989-4C49-9E81-7B2EB21CEE31}" presName="composite" presStyleCnt="0"/>
      <dgm:spPr/>
    </dgm:pt>
    <dgm:pt modelId="{D66D1DBD-07E3-45A6-88A2-F16A20F7B618}" type="pres">
      <dgm:prSet presAssocID="{AFACEE76-4989-4C49-9E81-7B2EB21CEE31}" presName="parTx" presStyleLbl="alignNode1" presStyleIdx="1" presStyleCnt="3">
        <dgm:presLayoutVars>
          <dgm:chMax val="0"/>
          <dgm:chPref val="0"/>
          <dgm:bulletEnabled val="1"/>
        </dgm:presLayoutVars>
      </dgm:prSet>
      <dgm:spPr/>
      <dgm:t>
        <a:bodyPr/>
        <a:lstStyle/>
        <a:p>
          <a:endParaRPr lang="en-US"/>
        </a:p>
      </dgm:t>
    </dgm:pt>
    <dgm:pt modelId="{5832FB62-DDC5-4F7D-96C2-5DC3AB615B8E}" type="pres">
      <dgm:prSet presAssocID="{AFACEE76-4989-4C49-9E81-7B2EB21CEE31}" presName="desTx" presStyleLbl="alignAccFollowNode1" presStyleIdx="1" presStyleCnt="3">
        <dgm:presLayoutVars>
          <dgm:bulletEnabled val="1"/>
        </dgm:presLayoutVars>
      </dgm:prSet>
      <dgm:spPr/>
      <dgm:t>
        <a:bodyPr/>
        <a:lstStyle/>
        <a:p>
          <a:endParaRPr lang="en-US"/>
        </a:p>
      </dgm:t>
    </dgm:pt>
    <dgm:pt modelId="{7062237F-331C-4892-8698-4CC66A74A0D5}" type="pres">
      <dgm:prSet presAssocID="{968185B9-3B83-4C5A-9B71-BEAF9B5B1119}" presName="space" presStyleCnt="0"/>
      <dgm:spPr/>
    </dgm:pt>
    <dgm:pt modelId="{43F207C0-A80B-446E-BA14-56C047D57B0F}" type="pres">
      <dgm:prSet presAssocID="{6410AFC8-1AA6-4F56-88E3-CFC938A2626F}" presName="composite" presStyleCnt="0"/>
      <dgm:spPr/>
    </dgm:pt>
    <dgm:pt modelId="{455A03F4-AC5D-4DB9-AAEB-7CB555B5192A}" type="pres">
      <dgm:prSet presAssocID="{6410AFC8-1AA6-4F56-88E3-CFC938A2626F}" presName="parTx" presStyleLbl="alignNode1" presStyleIdx="2" presStyleCnt="3">
        <dgm:presLayoutVars>
          <dgm:chMax val="0"/>
          <dgm:chPref val="0"/>
          <dgm:bulletEnabled val="1"/>
        </dgm:presLayoutVars>
      </dgm:prSet>
      <dgm:spPr/>
      <dgm:t>
        <a:bodyPr/>
        <a:lstStyle/>
        <a:p>
          <a:endParaRPr lang="en-US"/>
        </a:p>
      </dgm:t>
    </dgm:pt>
    <dgm:pt modelId="{E5886CD8-D1F0-4BE4-98C5-567052D195ED}" type="pres">
      <dgm:prSet presAssocID="{6410AFC8-1AA6-4F56-88E3-CFC938A2626F}" presName="desTx" presStyleLbl="alignAccFollowNode1" presStyleIdx="2" presStyleCnt="3">
        <dgm:presLayoutVars>
          <dgm:bulletEnabled val="1"/>
        </dgm:presLayoutVars>
      </dgm:prSet>
      <dgm:spPr/>
      <dgm:t>
        <a:bodyPr/>
        <a:lstStyle/>
        <a:p>
          <a:endParaRPr lang="en-US"/>
        </a:p>
      </dgm:t>
    </dgm:pt>
  </dgm:ptLst>
  <dgm:cxnLst>
    <dgm:cxn modelId="{F0DFAEB1-0ADE-4E42-9812-10FF4165EB92}" srcId="{32528123-4EE4-4942-92F3-A976381135D8}" destId="{AFACEE76-4989-4C49-9E81-7B2EB21CEE31}" srcOrd="1" destOrd="0" parTransId="{FCB999C9-E2BF-40A3-90F6-4625B6A3B0A3}" sibTransId="{968185B9-3B83-4C5A-9B71-BEAF9B5B1119}"/>
    <dgm:cxn modelId="{81194EF6-2972-4B2E-951E-E34B3769917F}" srcId="{62C2BC8A-5E31-4D15-B384-FE2BE33B49E2}" destId="{69DB4ABB-5A21-4387-A9A9-B223179C28CA}" srcOrd="2" destOrd="0" parTransId="{6DAC93D0-B533-43A8-8AF2-A3CA1626AF0D}" sibTransId="{710099D7-232F-4908-8A64-938AB6C315AD}"/>
    <dgm:cxn modelId="{44EE92D8-8F83-4711-AFB3-D177E0D94D23}" type="presOf" srcId="{62C2BC8A-5E31-4D15-B384-FE2BE33B49E2}" destId="{AC5C63A3-FF05-49CD-8917-FD3F196C1190}" srcOrd="0" destOrd="0" presId="urn:microsoft.com/office/officeart/2005/8/layout/hList1"/>
    <dgm:cxn modelId="{5F4EB313-FDA5-4DFB-8038-49F00B3F9470}" srcId="{32528123-4EE4-4942-92F3-A976381135D8}" destId="{62C2BC8A-5E31-4D15-B384-FE2BE33B49E2}" srcOrd="0" destOrd="0" parTransId="{9243B259-200D-4531-B65A-982A1DF0B826}" sibTransId="{E0D7F72B-1144-46F9-8DAE-B220314BAA5B}"/>
    <dgm:cxn modelId="{FDAB1DEB-7B15-4C1C-B7C4-BD66E78F58D5}" type="presOf" srcId="{A86C80F3-1348-4308-B947-280A79757EC9}" destId="{E5886CD8-D1F0-4BE4-98C5-567052D195ED}" srcOrd="0" destOrd="4" presId="urn:microsoft.com/office/officeart/2005/8/layout/hList1"/>
    <dgm:cxn modelId="{DD93BA42-ED95-404D-9321-6822569DF9D5}" type="presOf" srcId="{786204CA-CCEF-4166-AC1A-C88B9B9BB8E7}" destId="{00C6DC9A-3E3E-41FC-A79A-19CD65C7A65C}" srcOrd="0" destOrd="7" presId="urn:microsoft.com/office/officeart/2005/8/layout/hList1"/>
    <dgm:cxn modelId="{8C80C886-5735-4F37-8511-AD53E040BE49}" type="presOf" srcId="{AD0124AB-70F4-4CA7-9E9C-1A73D309A981}" destId="{00C6DC9A-3E3E-41FC-A79A-19CD65C7A65C}" srcOrd="0" destOrd="6" presId="urn:microsoft.com/office/officeart/2005/8/layout/hList1"/>
    <dgm:cxn modelId="{74901642-80FD-47A0-BA12-C07CE7E98729}" type="presOf" srcId="{38B57B99-906F-420D-A3B6-C913363FDA98}" destId="{E5886CD8-D1F0-4BE4-98C5-567052D195ED}" srcOrd="0" destOrd="5" presId="urn:microsoft.com/office/officeart/2005/8/layout/hList1"/>
    <dgm:cxn modelId="{AD46DA35-0E05-4D8D-AC26-67FF511FEE21}" srcId="{62C2BC8A-5E31-4D15-B384-FE2BE33B49E2}" destId="{0604B640-4004-4CEB-A198-1EA8B4347C94}" srcOrd="4" destOrd="0" parTransId="{EAD7ED3B-479A-4A4D-82FB-C86A83B522F2}" sibTransId="{0CAAF80B-DE89-4505-BBB7-CC34FF4CCCC5}"/>
    <dgm:cxn modelId="{0C0ADF77-13C5-4FF8-BBEE-34809AB24944}" srcId="{62C2BC8A-5E31-4D15-B384-FE2BE33B49E2}" destId="{7A5AC868-2CEE-4A61-8AAD-39E369731B8F}" srcOrd="9" destOrd="0" parTransId="{7199B7E4-ACA2-4498-8518-63A651374CA9}" sibTransId="{937B9B0F-4E7B-48B7-A62F-99184D8A7265}"/>
    <dgm:cxn modelId="{830D8848-B859-41E4-9A6F-EBA2B80222CE}" type="presOf" srcId="{9D0D52DD-720C-4A8A-93AA-B4622693CBC7}" destId="{00C6DC9A-3E3E-41FC-A79A-19CD65C7A65C}" srcOrd="0" destOrd="1" presId="urn:microsoft.com/office/officeart/2005/8/layout/hList1"/>
    <dgm:cxn modelId="{58AF0220-97EA-4E4C-BD7A-35568160645B}" type="presOf" srcId="{9C25E2C1-94EB-4EA0-9049-DB061EC08BF9}" destId="{5832FB62-DDC5-4F7D-96C2-5DC3AB615B8E}" srcOrd="0" destOrd="6" presId="urn:microsoft.com/office/officeart/2005/8/layout/hList1"/>
    <dgm:cxn modelId="{B93F288D-9887-46AE-B69D-BDE36DC49C40}" srcId="{AFACEE76-4989-4C49-9E81-7B2EB21CEE31}" destId="{D4585591-F4F0-4289-982E-6D877500512D}" srcOrd="2" destOrd="0" parTransId="{B03B6738-681A-4B11-AE06-937FDDF8115D}" sibTransId="{1C8A0498-8388-4A30-8FDC-D62A44180EA9}"/>
    <dgm:cxn modelId="{25B4A343-CB20-4DDF-BC86-113DB3DE45C3}" type="presOf" srcId="{79CC4BDE-1819-4DF0-9237-F0A1005D022D}" destId="{5832FB62-DDC5-4F7D-96C2-5DC3AB615B8E}" srcOrd="0" destOrd="10" presId="urn:microsoft.com/office/officeart/2005/8/layout/hList1"/>
    <dgm:cxn modelId="{B5254531-C712-4B69-A495-C8A1CB8D35B7}" type="presOf" srcId="{B33C5314-A3FC-44AC-AE34-6C9A11F46874}" destId="{5832FB62-DDC5-4F7D-96C2-5DC3AB615B8E}" srcOrd="0" destOrd="4" presId="urn:microsoft.com/office/officeart/2005/8/layout/hList1"/>
    <dgm:cxn modelId="{37920AFA-1729-4A67-97F0-F2E6955CAC40}" type="presOf" srcId="{6410AFC8-1AA6-4F56-88E3-CFC938A2626F}" destId="{455A03F4-AC5D-4DB9-AAEB-7CB555B5192A}" srcOrd="0" destOrd="0" presId="urn:microsoft.com/office/officeart/2005/8/layout/hList1"/>
    <dgm:cxn modelId="{23049495-57E0-4EDB-A201-1EA5CBFE0929}" srcId="{AFACEE76-4989-4C49-9E81-7B2EB21CEE31}" destId="{6C220B40-B5C3-4161-98FD-B8D0C8C4DBCE}" srcOrd="5" destOrd="0" parTransId="{B0E2E21E-8ADD-4D39-B3C1-052BD1E881D0}" sibTransId="{F0869294-B5C3-4D0A-9BE9-66EEBE82BE73}"/>
    <dgm:cxn modelId="{79AE76B9-B3F8-4296-AAA6-71B33E9A8F15}" srcId="{6410AFC8-1AA6-4F56-88E3-CFC938A2626F}" destId="{1C7943D1-DAD2-47EE-943C-6796BA17C039}" srcOrd="3" destOrd="0" parTransId="{4DCEE4B7-C437-459D-9A65-6302B981A3F7}" sibTransId="{9DE1DF99-F71E-4356-BDAB-D6917FE2A79C}"/>
    <dgm:cxn modelId="{C7299378-122D-4B89-A2AC-A8F3763593CB}" srcId="{32528123-4EE4-4942-92F3-A976381135D8}" destId="{6410AFC8-1AA6-4F56-88E3-CFC938A2626F}" srcOrd="2" destOrd="0" parTransId="{C108F09D-A97E-4793-A1CC-4ABB83700E04}" sibTransId="{1E7CBD94-3460-4505-931C-A8FF1D8EC34D}"/>
    <dgm:cxn modelId="{4F21E93B-F222-4FDC-9F12-28C7B2A956C4}" type="presOf" srcId="{D4585591-F4F0-4289-982E-6D877500512D}" destId="{5832FB62-DDC5-4F7D-96C2-5DC3AB615B8E}" srcOrd="0" destOrd="2" presId="urn:microsoft.com/office/officeart/2005/8/layout/hList1"/>
    <dgm:cxn modelId="{F3B5FA2E-CC99-4329-968D-97ADA5E0941D}" srcId="{AFACEE76-4989-4C49-9E81-7B2EB21CEE31}" destId="{27783950-A02E-45BD-9340-48D66777096F}" srcOrd="9" destOrd="0" parTransId="{2A7D820C-F16F-4BE5-9585-F7F5E6E4354F}" sibTransId="{6ECE2A86-A4DF-4029-9D5B-FEA2427079D0}"/>
    <dgm:cxn modelId="{A8D8A9AE-3FCF-46D7-935D-04D2DF71C691}" type="presOf" srcId="{B93DC872-EB74-449E-BD50-B1E1D94C7803}" destId="{00C6DC9A-3E3E-41FC-A79A-19CD65C7A65C}" srcOrd="0" destOrd="10" presId="urn:microsoft.com/office/officeart/2005/8/layout/hList1"/>
    <dgm:cxn modelId="{A877E9F4-F58F-48EC-8FD6-8BD405FD6C9E}" type="presOf" srcId="{6C220B40-B5C3-4161-98FD-B8D0C8C4DBCE}" destId="{5832FB62-DDC5-4F7D-96C2-5DC3AB615B8E}" srcOrd="0" destOrd="5" presId="urn:microsoft.com/office/officeart/2005/8/layout/hList1"/>
    <dgm:cxn modelId="{C52A0240-E765-4CC0-8934-2731FA0C2ED7}" srcId="{6410AFC8-1AA6-4F56-88E3-CFC938A2626F}" destId="{DBCEDC0A-6904-49FA-86EE-E0717EF29707}" srcOrd="1" destOrd="0" parTransId="{3FF06EDA-2CF1-4976-92A2-4B7B46B999F6}" sibTransId="{00F40580-5491-4AD5-BED4-FF9118D75DAA}"/>
    <dgm:cxn modelId="{134882BA-E281-4778-BC75-0D156356312D}" type="presOf" srcId="{D622A42F-299C-4156-B2C4-112EE22BAC00}" destId="{00C6DC9A-3E3E-41FC-A79A-19CD65C7A65C}" srcOrd="0" destOrd="0" presId="urn:microsoft.com/office/officeart/2005/8/layout/hList1"/>
    <dgm:cxn modelId="{8C6A52EC-FEB7-487B-A35C-0788BD582C6F}" type="presOf" srcId="{69DB4ABB-5A21-4387-A9A9-B223179C28CA}" destId="{00C6DC9A-3E3E-41FC-A79A-19CD65C7A65C}" srcOrd="0" destOrd="2" presId="urn:microsoft.com/office/officeart/2005/8/layout/hList1"/>
    <dgm:cxn modelId="{E326191A-BD81-4840-B22B-23B92B4102B0}" srcId="{62C2BC8A-5E31-4D15-B384-FE2BE33B49E2}" destId="{D622A42F-299C-4156-B2C4-112EE22BAC00}" srcOrd="0" destOrd="0" parTransId="{CA857351-07DE-4AFA-A2EC-C556F2B06F09}" sibTransId="{3A4782C2-3AFA-43B9-8A82-ED1053763D92}"/>
    <dgm:cxn modelId="{DCEA6147-2419-46E2-906D-197F0BAB2B29}" srcId="{62C2BC8A-5E31-4D15-B384-FE2BE33B49E2}" destId="{B93DC872-EB74-449E-BD50-B1E1D94C7803}" srcOrd="10" destOrd="0" parTransId="{C6CF27FE-E099-4E33-ADCD-AA8309A13ED8}" sibTransId="{1C0500B1-8E2C-4A3F-AA12-92FE2BE9A884}"/>
    <dgm:cxn modelId="{0899BF50-4EE0-4733-A9ED-328A6D519236}" type="presOf" srcId="{0604B640-4004-4CEB-A198-1EA8B4347C94}" destId="{00C6DC9A-3E3E-41FC-A79A-19CD65C7A65C}" srcOrd="0" destOrd="4" presId="urn:microsoft.com/office/officeart/2005/8/layout/hList1"/>
    <dgm:cxn modelId="{14E3B400-7874-4DF7-BBBC-61A09AD104F3}" type="presOf" srcId="{32528123-4EE4-4942-92F3-A976381135D8}" destId="{9CC5A8EB-9933-4F20-9B60-26F0A00EF97F}" srcOrd="0" destOrd="0" presId="urn:microsoft.com/office/officeart/2005/8/layout/hList1"/>
    <dgm:cxn modelId="{50696A05-7882-41B8-B3F0-736EDE07E5E9}" type="presOf" srcId="{6175187E-D0CD-4DA2-AA15-E66D01ABF718}" destId="{00C6DC9A-3E3E-41FC-A79A-19CD65C7A65C}" srcOrd="0" destOrd="8" presId="urn:microsoft.com/office/officeart/2005/8/layout/hList1"/>
    <dgm:cxn modelId="{713A93AF-8E57-4BD4-9CED-F489C76CBAC7}" srcId="{6410AFC8-1AA6-4F56-88E3-CFC938A2626F}" destId="{38B57B99-906F-420D-A3B6-C913363FDA98}" srcOrd="5" destOrd="0" parTransId="{0697E555-8A20-4ED1-BFA4-68C3850E2378}" sibTransId="{F347529F-8170-491F-8782-F90396B3814C}"/>
    <dgm:cxn modelId="{DB2B498F-DDC8-4E9F-B9D6-5DC2ECF378FE}" type="presOf" srcId="{7EE95A72-FF12-4B17-B662-E7E4F755CEC6}" destId="{E5886CD8-D1F0-4BE4-98C5-567052D195ED}" srcOrd="0" destOrd="2" presId="urn:microsoft.com/office/officeart/2005/8/layout/hList1"/>
    <dgm:cxn modelId="{E8252F59-247E-42A2-AEDB-1ED76907EAA2}" type="presOf" srcId="{AFACEE76-4989-4C49-9E81-7B2EB21CEE31}" destId="{D66D1DBD-07E3-45A6-88A2-F16A20F7B618}" srcOrd="0" destOrd="0" presId="urn:microsoft.com/office/officeart/2005/8/layout/hList1"/>
    <dgm:cxn modelId="{E1CEACF3-EF91-4B10-A1D8-90220E443E97}" type="presOf" srcId="{9F08A953-41D2-47A2-A290-A14EEE453C52}" destId="{5832FB62-DDC5-4F7D-96C2-5DC3AB615B8E}" srcOrd="0" destOrd="1" presId="urn:microsoft.com/office/officeart/2005/8/layout/hList1"/>
    <dgm:cxn modelId="{D7536F9C-FE18-48AF-8978-66D5A5C81E54}" type="presOf" srcId="{E8078159-25E3-4431-B0DB-84D7268F0A20}" destId="{E5886CD8-D1F0-4BE4-98C5-567052D195ED}" srcOrd="0" destOrd="0" presId="urn:microsoft.com/office/officeart/2005/8/layout/hList1"/>
    <dgm:cxn modelId="{24641953-549F-491E-B714-DDCD51FC4BC7}" srcId="{AFACEE76-4989-4C49-9E81-7B2EB21CEE31}" destId="{39264E1D-4681-4015-8467-9821B86796D3}" srcOrd="8" destOrd="0" parTransId="{AB687A01-B358-4F70-BDEA-41D255A5E7E3}" sibTransId="{1E7A0E7F-8F04-4957-AB97-7D18BE375034}"/>
    <dgm:cxn modelId="{1BF44CC5-074C-4A78-A0E2-D89BB7615350}" srcId="{6410AFC8-1AA6-4F56-88E3-CFC938A2626F}" destId="{0F0072C3-A7DB-4F98-8470-1DC3AD47FCF1}" srcOrd="6" destOrd="0" parTransId="{CD314BCC-D96E-4A3C-AFA0-5F1FEA2198BE}" sibTransId="{64621A8A-1DA5-4AB4-8A26-06BB7D6C1E92}"/>
    <dgm:cxn modelId="{46BA98F7-9618-420F-9DE1-AF5EEBC7C9D5}" srcId="{AFACEE76-4989-4C49-9E81-7B2EB21CEE31}" destId="{66B23B78-9A81-4551-B36D-05BFFB977C0C}" srcOrd="0" destOrd="0" parTransId="{C5E166E2-C097-485B-9C39-27C419A5208F}" sibTransId="{B10F8FF1-9649-4181-8183-5A3E59C3AD40}"/>
    <dgm:cxn modelId="{2B4DDE0C-F571-4534-8BE8-500D958DD3A3}" type="presOf" srcId="{23CD21FF-3C90-45EB-B42E-A67F81777A5F}" destId="{5832FB62-DDC5-4F7D-96C2-5DC3AB615B8E}" srcOrd="0" destOrd="3" presId="urn:microsoft.com/office/officeart/2005/8/layout/hList1"/>
    <dgm:cxn modelId="{123946FA-441A-4015-B6F0-D9692FA26A15}" srcId="{62C2BC8A-5E31-4D15-B384-FE2BE33B49E2}" destId="{786204CA-CCEF-4166-AC1A-C88B9B9BB8E7}" srcOrd="7" destOrd="0" parTransId="{C7BF625E-EF63-4204-84F2-BDC19CE063F5}" sibTransId="{E66A8036-90DD-4754-967F-12D8ECB9C01C}"/>
    <dgm:cxn modelId="{0186579E-443F-4067-B427-C8F27B71AA84}" srcId="{AFACEE76-4989-4C49-9E81-7B2EB21CEE31}" destId="{B33C5314-A3FC-44AC-AE34-6C9A11F46874}" srcOrd="4" destOrd="0" parTransId="{07EC5E1D-B935-452C-9F13-313E76F4C1D0}" sibTransId="{92C9EC5B-7DDC-42A8-9BCF-A7A3E0A9C66E}"/>
    <dgm:cxn modelId="{350D0741-7E2B-4316-AA2C-CD010D55FFC5}" srcId="{6410AFC8-1AA6-4F56-88E3-CFC938A2626F}" destId="{A86C80F3-1348-4308-B947-280A79757EC9}" srcOrd="4" destOrd="0" parTransId="{2DEFF4A8-5BB9-4940-BFC3-B9402F70B881}" sibTransId="{74EE8C75-2500-48F5-A9CB-64937494BF91}"/>
    <dgm:cxn modelId="{A5C7F01B-7BA7-43C9-B039-4FF87E9EF64E}" srcId="{62C2BC8A-5E31-4D15-B384-FE2BE33B49E2}" destId="{AD0124AB-70F4-4CA7-9E9C-1A73D309A981}" srcOrd="6" destOrd="0" parTransId="{72D4E1A9-8A87-4191-B52B-0C98E2538C44}" sibTransId="{6485AC20-7C8C-4FEA-87EA-A3730B2D065C}"/>
    <dgm:cxn modelId="{5418F4DF-41EA-4DAB-B9BC-7D792FF09681}" srcId="{62C2BC8A-5E31-4D15-B384-FE2BE33B49E2}" destId="{64181B61-2A85-4E60-9BE8-EED34250B64E}" srcOrd="5" destOrd="0" parTransId="{F2B5499F-5A75-4D9C-912B-C891318C27F8}" sibTransId="{ABC931CC-D19F-413B-9F08-62FE8183BE64}"/>
    <dgm:cxn modelId="{84709045-164B-48D5-A383-435554C398CD}" srcId="{62C2BC8A-5E31-4D15-B384-FE2BE33B49E2}" destId="{0DD82331-AA58-4D49-86EE-EDB94D57A040}" srcOrd="3" destOrd="0" parTransId="{A54BD6E0-CB57-497B-8F7E-7DA285F839DE}" sibTransId="{7EEC32D5-86E8-4BB6-BDDE-9132DFEC8449}"/>
    <dgm:cxn modelId="{334F9661-606C-4DDB-959F-B26DC40C9C67}" type="presOf" srcId="{1C7943D1-DAD2-47EE-943C-6796BA17C039}" destId="{E5886CD8-D1F0-4BE4-98C5-567052D195ED}" srcOrd="0" destOrd="3" presId="urn:microsoft.com/office/officeart/2005/8/layout/hList1"/>
    <dgm:cxn modelId="{D622E286-2F5D-45CB-BC6E-714E8095D12A}" type="presOf" srcId="{DBCEDC0A-6904-49FA-86EE-E0717EF29707}" destId="{E5886CD8-D1F0-4BE4-98C5-567052D195ED}" srcOrd="0" destOrd="1" presId="urn:microsoft.com/office/officeart/2005/8/layout/hList1"/>
    <dgm:cxn modelId="{9E3EB714-1C64-478A-8600-1951CAAC8BAC}" srcId="{AFACEE76-4989-4C49-9E81-7B2EB21CEE31}" destId="{9C25E2C1-94EB-4EA0-9049-DB061EC08BF9}" srcOrd="6" destOrd="0" parTransId="{01292D9B-C9DC-41D3-ABFB-54C20ED64225}" sibTransId="{E67C8DBC-3A0A-401E-9E5D-FEF515D07B47}"/>
    <dgm:cxn modelId="{52225FD4-F1B3-4129-A2E7-42F12456D8B6}" type="presOf" srcId="{F5548C27-0B97-4AC3-808C-1E3741FE74AC}" destId="{5832FB62-DDC5-4F7D-96C2-5DC3AB615B8E}" srcOrd="0" destOrd="7" presId="urn:microsoft.com/office/officeart/2005/8/layout/hList1"/>
    <dgm:cxn modelId="{8DEE21FB-73BE-49A4-BCCA-E900E71EDB89}" srcId="{62C2BC8A-5E31-4D15-B384-FE2BE33B49E2}" destId="{9D0D52DD-720C-4A8A-93AA-B4622693CBC7}" srcOrd="1" destOrd="0" parTransId="{55315060-838E-45BA-8F89-42C64E5B0BFA}" sibTransId="{3775C453-8C67-4961-8A9F-CB980FF37D1C}"/>
    <dgm:cxn modelId="{EF0A7B97-262F-4D78-82B3-5FC1820DA4F3}" type="presOf" srcId="{39264E1D-4681-4015-8467-9821B86796D3}" destId="{5832FB62-DDC5-4F7D-96C2-5DC3AB615B8E}" srcOrd="0" destOrd="8" presId="urn:microsoft.com/office/officeart/2005/8/layout/hList1"/>
    <dgm:cxn modelId="{DBEED7C6-BDD3-472E-98E2-C271D68263A0}" srcId="{62C2BC8A-5E31-4D15-B384-FE2BE33B49E2}" destId="{6175187E-D0CD-4DA2-AA15-E66D01ABF718}" srcOrd="8" destOrd="0" parTransId="{2D453DE6-BB1E-42B8-B4AC-B9DC47990E4E}" sibTransId="{9A62D80A-393F-44D2-8DD2-5F374C97428E}"/>
    <dgm:cxn modelId="{4ECFCDB5-DC58-48C6-B9BB-0C0C6A455A05}" type="presOf" srcId="{27783950-A02E-45BD-9340-48D66777096F}" destId="{5832FB62-DDC5-4F7D-96C2-5DC3AB615B8E}" srcOrd="0" destOrd="9" presId="urn:microsoft.com/office/officeart/2005/8/layout/hList1"/>
    <dgm:cxn modelId="{D47F2946-F57F-42AF-AC55-02CE72F702F3}" type="presOf" srcId="{64181B61-2A85-4E60-9BE8-EED34250B64E}" destId="{00C6DC9A-3E3E-41FC-A79A-19CD65C7A65C}" srcOrd="0" destOrd="5" presId="urn:microsoft.com/office/officeart/2005/8/layout/hList1"/>
    <dgm:cxn modelId="{18171546-327A-466D-9BDE-1A99902C1FC9}" type="presOf" srcId="{7A5AC868-2CEE-4A61-8AAD-39E369731B8F}" destId="{00C6DC9A-3E3E-41FC-A79A-19CD65C7A65C}" srcOrd="0" destOrd="9" presId="urn:microsoft.com/office/officeart/2005/8/layout/hList1"/>
    <dgm:cxn modelId="{B58F514C-28A7-4B29-A743-592150109437}" srcId="{AFACEE76-4989-4C49-9E81-7B2EB21CEE31}" destId="{9F08A953-41D2-47A2-A290-A14EEE453C52}" srcOrd="1" destOrd="0" parTransId="{3C2BA80F-057B-409B-9EAC-EF4697C334E8}" sibTransId="{F3959769-2F46-4EA3-829E-818E4239E7EA}"/>
    <dgm:cxn modelId="{FF392F1C-4D60-4F59-83B2-DC551143AA66}" srcId="{AFACEE76-4989-4C49-9E81-7B2EB21CEE31}" destId="{23CD21FF-3C90-45EB-B42E-A67F81777A5F}" srcOrd="3" destOrd="0" parTransId="{F4E61AC3-2B30-4A7A-8881-AE89E41A54A5}" sibTransId="{65731582-EFB2-4061-9958-AA10316C07BD}"/>
    <dgm:cxn modelId="{D4B5D01E-1EB1-4FA8-944F-628D6575B496}" type="presOf" srcId="{0F0072C3-A7DB-4F98-8470-1DC3AD47FCF1}" destId="{E5886CD8-D1F0-4BE4-98C5-567052D195ED}" srcOrd="0" destOrd="6" presId="urn:microsoft.com/office/officeart/2005/8/layout/hList1"/>
    <dgm:cxn modelId="{78FD1B15-32AD-40BB-8AB5-ECF7D1A50DF0}" type="presOf" srcId="{66B23B78-9A81-4551-B36D-05BFFB977C0C}" destId="{5832FB62-DDC5-4F7D-96C2-5DC3AB615B8E}" srcOrd="0" destOrd="0" presId="urn:microsoft.com/office/officeart/2005/8/layout/hList1"/>
    <dgm:cxn modelId="{AAA5D55A-2F2D-40E8-BF7C-C156333062FF}" type="presOf" srcId="{0DD82331-AA58-4D49-86EE-EDB94D57A040}" destId="{00C6DC9A-3E3E-41FC-A79A-19CD65C7A65C}" srcOrd="0" destOrd="3" presId="urn:microsoft.com/office/officeart/2005/8/layout/hList1"/>
    <dgm:cxn modelId="{8A4C23DA-5F59-48C7-8273-69B021C62168}" srcId="{6410AFC8-1AA6-4F56-88E3-CFC938A2626F}" destId="{E8078159-25E3-4431-B0DB-84D7268F0A20}" srcOrd="0" destOrd="0" parTransId="{911BF5A9-1196-4BC1-A3EE-B6B22440F9AA}" sibTransId="{48EFDA3E-4A24-4C23-B495-298D381B5FC9}"/>
    <dgm:cxn modelId="{165A26A3-C699-4B0E-8699-D5B2D092DE0B}" srcId="{AFACEE76-4989-4C49-9E81-7B2EB21CEE31}" destId="{79CC4BDE-1819-4DF0-9237-F0A1005D022D}" srcOrd="10" destOrd="0" parTransId="{23B0B68F-B10D-4146-941D-167ED0DC7303}" sibTransId="{95A64924-8A61-4FE5-A2DB-2366BF742BD5}"/>
    <dgm:cxn modelId="{A45CED37-FD79-4079-9FC9-341CE70D1EDA}" srcId="{AFACEE76-4989-4C49-9E81-7B2EB21CEE31}" destId="{F5548C27-0B97-4AC3-808C-1E3741FE74AC}" srcOrd="7" destOrd="0" parTransId="{93C08527-A76E-4094-8C65-949D3E294281}" sibTransId="{5FEDD7D5-2600-47F7-9C60-C1F1E0D11220}"/>
    <dgm:cxn modelId="{4F1708B2-1792-4BCB-85FF-5BC6A2C176E5}" srcId="{6410AFC8-1AA6-4F56-88E3-CFC938A2626F}" destId="{7EE95A72-FF12-4B17-B662-E7E4F755CEC6}" srcOrd="2" destOrd="0" parTransId="{E6526FC4-A2AA-4289-B1E1-DFB8EB2DFDDC}" sibTransId="{9D3E08E1-1C56-4411-8A6D-7CCF5C697B95}"/>
    <dgm:cxn modelId="{EE5A8262-1B25-4386-A866-83FA66899556}" type="presParOf" srcId="{9CC5A8EB-9933-4F20-9B60-26F0A00EF97F}" destId="{145CB36D-E38C-4A03-BD40-5FFF1D1B3E8E}" srcOrd="0" destOrd="0" presId="urn:microsoft.com/office/officeart/2005/8/layout/hList1"/>
    <dgm:cxn modelId="{29FDCC5F-0BAD-46EC-9173-3E3B38DC5CF6}" type="presParOf" srcId="{145CB36D-E38C-4A03-BD40-5FFF1D1B3E8E}" destId="{AC5C63A3-FF05-49CD-8917-FD3F196C1190}" srcOrd="0" destOrd="0" presId="urn:microsoft.com/office/officeart/2005/8/layout/hList1"/>
    <dgm:cxn modelId="{AD54ABB3-9D8C-4397-9DEB-437C8E86EF02}" type="presParOf" srcId="{145CB36D-E38C-4A03-BD40-5FFF1D1B3E8E}" destId="{00C6DC9A-3E3E-41FC-A79A-19CD65C7A65C}" srcOrd="1" destOrd="0" presId="urn:microsoft.com/office/officeart/2005/8/layout/hList1"/>
    <dgm:cxn modelId="{43E2DC3F-5602-4D89-992A-557FE9EB62A0}" type="presParOf" srcId="{9CC5A8EB-9933-4F20-9B60-26F0A00EF97F}" destId="{653CD256-2657-4DC8-A445-EFD25897F6EE}" srcOrd="1" destOrd="0" presId="urn:microsoft.com/office/officeart/2005/8/layout/hList1"/>
    <dgm:cxn modelId="{72E4F945-85BF-4A27-911B-C0AFA3539DA6}" type="presParOf" srcId="{9CC5A8EB-9933-4F20-9B60-26F0A00EF97F}" destId="{F3C0E6CF-9C8F-4145-A2A2-843384382156}" srcOrd="2" destOrd="0" presId="urn:microsoft.com/office/officeart/2005/8/layout/hList1"/>
    <dgm:cxn modelId="{FC1724C6-53DF-40AD-98F1-CFD80252187D}" type="presParOf" srcId="{F3C0E6CF-9C8F-4145-A2A2-843384382156}" destId="{D66D1DBD-07E3-45A6-88A2-F16A20F7B618}" srcOrd="0" destOrd="0" presId="urn:microsoft.com/office/officeart/2005/8/layout/hList1"/>
    <dgm:cxn modelId="{007E5127-2FDD-488D-8AFB-FC991153799E}" type="presParOf" srcId="{F3C0E6CF-9C8F-4145-A2A2-843384382156}" destId="{5832FB62-DDC5-4F7D-96C2-5DC3AB615B8E}" srcOrd="1" destOrd="0" presId="urn:microsoft.com/office/officeart/2005/8/layout/hList1"/>
    <dgm:cxn modelId="{2D0272A9-1F58-441F-82DF-E3D0D404EDB0}" type="presParOf" srcId="{9CC5A8EB-9933-4F20-9B60-26F0A00EF97F}" destId="{7062237F-331C-4892-8698-4CC66A74A0D5}" srcOrd="3" destOrd="0" presId="urn:microsoft.com/office/officeart/2005/8/layout/hList1"/>
    <dgm:cxn modelId="{8A6C2D7A-CC6E-45D8-886C-157AD1A8C53E}" type="presParOf" srcId="{9CC5A8EB-9933-4F20-9B60-26F0A00EF97F}" destId="{43F207C0-A80B-446E-BA14-56C047D57B0F}" srcOrd="4" destOrd="0" presId="urn:microsoft.com/office/officeart/2005/8/layout/hList1"/>
    <dgm:cxn modelId="{5316E02A-EF3C-4825-8348-A39F9488EF4B}" type="presParOf" srcId="{43F207C0-A80B-446E-BA14-56C047D57B0F}" destId="{455A03F4-AC5D-4DB9-AAEB-7CB555B5192A}" srcOrd="0" destOrd="0" presId="urn:microsoft.com/office/officeart/2005/8/layout/hList1"/>
    <dgm:cxn modelId="{05816E05-C96A-4441-9D50-B65DBA808E3F}" type="presParOf" srcId="{43F207C0-A80B-446E-BA14-56C047D57B0F}" destId="{E5886CD8-D1F0-4BE4-98C5-567052D195E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2BE839E6-1A67-441C-A5E1-5462B0AA7438}" type="datetimeFigureOut">
              <a:rPr lang="en-US" smtClean="0"/>
              <a:t>2/27/2017</a:t>
            </a:fld>
            <a:endParaRPr lang="en-US"/>
          </a:p>
        </p:txBody>
      </p:sp>
      <p:sp>
        <p:nvSpPr>
          <p:cNvPr id="4" name="Footer Placeholder 3"/>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7"/>
            <a:ext cx="3066733" cy="469779"/>
          </a:xfrm>
          <a:prstGeom prst="rect">
            <a:avLst/>
          </a:prstGeom>
        </p:spPr>
        <p:txBody>
          <a:bodyPr vert="horz" lIns="93936" tIns="46968" rIns="93936" bIns="46968" rtlCol="0" anchor="b"/>
          <a:lstStyle>
            <a:lvl1pPr algn="r">
              <a:defRPr sz="1200"/>
            </a:lvl1pPr>
          </a:lstStyle>
          <a:p>
            <a:fld id="{D48D2021-86B1-4736-B307-BD24A0CACFF8}" type="slidenum">
              <a:rPr lang="en-US" smtClean="0"/>
              <a:t>‹#›</a:t>
            </a:fld>
            <a:endParaRPr lang="en-US"/>
          </a:p>
        </p:txBody>
      </p:sp>
    </p:spTree>
    <p:extLst>
      <p:ext uri="{BB962C8B-B14F-4D97-AF65-F5344CB8AC3E}">
        <p14:creationId xmlns:p14="http://schemas.microsoft.com/office/powerpoint/2010/main" val="3278059790"/>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4ED9F417-C9D9-4D48-80E7-F498BDEFDCAE}" type="datetimeFigureOut">
              <a:rPr lang="en-US" smtClean="0"/>
              <a:t>2/27/2017</a:t>
            </a:fld>
            <a:endParaRPr lang="en-US"/>
          </a:p>
        </p:txBody>
      </p:sp>
      <p:sp>
        <p:nvSpPr>
          <p:cNvPr id="4" name="Slide Image Placeholder 3"/>
          <p:cNvSpPr>
            <a:spLocks noGrp="1" noRot="1" noChangeAspect="1"/>
          </p:cNvSpPr>
          <p:nvPr>
            <p:ph type="sldImg" idx="2"/>
          </p:nvPr>
        </p:nvSpPr>
        <p:spPr>
          <a:xfrm>
            <a:off x="1431925" y="1169988"/>
            <a:ext cx="4213225"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766B8453-207F-4C0F-8325-215B2FB3A67A}" type="slidenum">
              <a:rPr lang="en-US" smtClean="0"/>
              <a:t>‹#›</a:t>
            </a:fld>
            <a:endParaRPr lang="en-US"/>
          </a:p>
        </p:txBody>
      </p:sp>
    </p:spTree>
    <p:extLst>
      <p:ext uri="{BB962C8B-B14F-4D97-AF65-F5344CB8AC3E}">
        <p14:creationId xmlns:p14="http://schemas.microsoft.com/office/powerpoint/2010/main" val="216374567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B8453-207F-4C0F-8325-215B2FB3A67A}" type="slidenum">
              <a:rPr lang="en-US" smtClean="0"/>
              <a:t>1</a:t>
            </a:fld>
            <a:endParaRPr lang="en-US"/>
          </a:p>
        </p:txBody>
      </p:sp>
    </p:spTree>
    <p:extLst>
      <p:ext uri="{BB962C8B-B14F-4D97-AF65-F5344CB8AC3E}">
        <p14:creationId xmlns:p14="http://schemas.microsoft.com/office/powerpoint/2010/main" val="2909420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2585BACE-A4C1-40B0-8EA5-DC036AB2D424}" type="slidenum">
              <a:rPr lang="en-US" smtClean="0"/>
              <a:pPr/>
              <a:t>16</a:t>
            </a:fld>
            <a:endParaRPr lang="en-US" dirty="0"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795755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w="9525"/>
        </p:spPr>
        <p:txBody>
          <a:bodyPr/>
          <a:lstStyle/>
          <a:p>
            <a:endParaRPr lang="en-US" smtClean="0">
              <a:latin typeface="Arial" charset="0"/>
              <a:ea typeface="ＭＳ Ｐゴシック" pitchFamily="34" charset="-128"/>
            </a:endParaRPr>
          </a:p>
        </p:txBody>
      </p:sp>
      <p:sp>
        <p:nvSpPr>
          <p:cNvPr id="51204" name="Slide Number Placeholder 3"/>
          <p:cNvSpPr>
            <a:spLocks noGrp="1"/>
          </p:cNvSpPr>
          <p:nvPr>
            <p:ph type="sldNum" sz="quarter" idx="4294967295"/>
          </p:nvPr>
        </p:nvSpPr>
        <p:spPr bwMode="auto">
          <a:xfrm>
            <a:off x="4097169" y="9041219"/>
            <a:ext cx="3135537" cy="476282"/>
          </a:xfrm>
          <a:prstGeom prst="rect">
            <a:avLst/>
          </a:prstGeom>
          <a:noFill/>
          <a:ln>
            <a:miter lim="800000"/>
            <a:headEnd/>
            <a:tailEnd/>
          </a:ln>
        </p:spPr>
        <p:txBody>
          <a:bodyPr lIns="93931" tIns="46965" rIns="93931" bIns="46965"/>
          <a:lstStyle/>
          <a:p>
            <a:fld id="{8CB5D9AD-C378-4FD5-91DB-246B68F92425}" type="slidenum">
              <a:rPr lang="en-US">
                <a:solidFill>
                  <a:srgbClr val="000000"/>
                </a:solidFill>
              </a:rPr>
              <a:pPr/>
              <a:t>27</a:t>
            </a:fld>
            <a:endParaRPr lang="en-US">
              <a:solidFill>
                <a:srgbClr val="000000"/>
              </a:solidFill>
            </a:endParaRPr>
          </a:p>
        </p:txBody>
      </p:sp>
    </p:spTree>
    <p:extLst>
      <p:ext uri="{BB962C8B-B14F-4D97-AF65-F5344CB8AC3E}">
        <p14:creationId xmlns:p14="http://schemas.microsoft.com/office/powerpoint/2010/main" val="828300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A92AAA-1879-41A7-BA14-F4A9F0207599}" type="datetime1">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763050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301295-44FB-486B-8F3A-9FA5D04A77B5}" type="datetime1">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301719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409FB-FABC-4445-8439-3A560FC948F2}" type="datetime1">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1340565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a:xfrm>
            <a:off x="628650" y="1202268"/>
            <a:ext cx="7886700" cy="497469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BF83E1-9AAC-4C71-98F1-520AFDA84B9A}" type="datetime1">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393461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B9F4C7-CF9E-4FE7-A3BF-CCD8017540CA}" type="datetime1">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1905245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311034-C8C6-44C9-9770-001422D3308D}" type="datetime1">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102571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A30C4C-6FC8-4D7E-9834-D9C9BA22196F}" type="datetime1">
              <a:rPr lang="en-US" smtClean="0"/>
              <a:t>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270745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323B1D-405D-45E3-A622-12D2CE0C6F11}" type="datetime1">
              <a:rPr lang="en-US" smtClean="0"/>
              <a:t>2/27/2017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42356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87CE8-9DA0-4F40-869C-66386C6CDE9E}" type="datetime1">
              <a:rPr lang="en-US" smtClean="0"/>
              <a:t>2/27/2017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715484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66D6A-77AF-4F32-A6D8-9A4A34774426}" type="datetime1">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2104050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404E7-51BD-49AE-B1E6-53C02D03FF35}" type="datetime1">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FAF79-B0D9-444A-ABDC-4F1DB8DFCFE0}" type="slidenum">
              <a:rPr lang="en-US" smtClean="0"/>
              <a:t>‹#›</a:t>
            </a:fld>
            <a:endParaRPr lang="en-US"/>
          </a:p>
        </p:txBody>
      </p:sp>
    </p:spTree>
    <p:extLst>
      <p:ext uri="{BB962C8B-B14F-4D97-AF65-F5344CB8AC3E}">
        <p14:creationId xmlns:p14="http://schemas.microsoft.com/office/powerpoint/2010/main" val="710226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479634" y="6576368"/>
            <a:ext cx="184731" cy="230832"/>
          </a:xfrm>
          <a:prstGeom prst="rect">
            <a:avLst/>
          </a:prstGeom>
        </p:spPr>
        <p:txBody>
          <a:bodyPr vert="horz" wrap="none" lIns="91440" tIns="45720" rIns="91440" bIns="45720" rtlCol="0" anchor="b" anchorCtr="1">
            <a:spAutoFit/>
          </a:bodyPr>
          <a:lstStyle>
            <a:lvl1pPr algn="ctr">
              <a:defRPr sz="900">
                <a:solidFill>
                  <a:schemeClr val="tx1">
                    <a:tint val="75000"/>
                  </a:schemeClr>
                </a:solidFill>
              </a:defRPr>
            </a:lvl1pPr>
          </a:lstStyle>
          <a:p>
            <a:endParaRPr lang="en-US"/>
          </a:p>
        </p:txBody>
      </p:sp>
      <p:sp>
        <p:nvSpPr>
          <p:cNvPr id="8" name="Rectangle 7"/>
          <p:cNvSpPr/>
          <p:nvPr userDrawn="1"/>
        </p:nvSpPr>
        <p:spPr>
          <a:xfrm>
            <a:off x="-2" y="0"/>
            <a:ext cx="8448677" cy="904875"/>
          </a:xfrm>
          <a:prstGeom prst="rect">
            <a:avLst/>
          </a:prstGeom>
          <a:solidFill>
            <a:schemeClr val="accent1">
              <a:lumMod val="40000"/>
              <a:lumOff val="6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1" y="-33866"/>
            <a:ext cx="5905499" cy="299507"/>
          </a:xfrm>
          <a:prstGeom prst="rect">
            <a:avLst/>
          </a:prstGeom>
          <a:gradFill>
            <a:gsLst>
              <a:gs pos="0">
                <a:schemeClr val="accent1">
                  <a:lumMod val="5000"/>
                  <a:lumOff val="95000"/>
                </a:schemeClr>
              </a:gs>
              <a:gs pos="38000">
                <a:schemeClr val="accent1">
                  <a:lumMod val="45000"/>
                  <a:lumOff val="55000"/>
                </a:schemeClr>
              </a:gs>
              <a:gs pos="81000">
                <a:schemeClr val="accent5">
                  <a:lumMod val="7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265641"/>
            <a:ext cx="8210550" cy="63923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444360"/>
            <a:ext cx="7886700" cy="473260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Freeform 175"/>
          <p:cNvSpPr>
            <a:spLocks/>
          </p:cNvSpPr>
          <p:nvPr userDrawn="1"/>
        </p:nvSpPr>
        <p:spPr bwMode="auto">
          <a:xfrm rot="10800000">
            <a:off x="3971923" y="-33866"/>
            <a:ext cx="5172075" cy="1298838"/>
          </a:xfrm>
          <a:custGeom>
            <a:avLst/>
            <a:gdLst>
              <a:gd name="T0" fmla="*/ 0 w 1275"/>
              <a:gd name="T1" fmla="*/ 0 h 576"/>
              <a:gd name="T2" fmla="*/ 0 w 1275"/>
              <a:gd name="T3" fmla="*/ 6 h 576"/>
              <a:gd name="T4" fmla="*/ 0 w 1275"/>
              <a:gd name="T5" fmla="*/ 11 h 576"/>
              <a:gd name="T6" fmla="*/ 0 w 1275"/>
              <a:gd name="T7" fmla="*/ 20 h 576"/>
              <a:gd name="T8" fmla="*/ 0 w 1275"/>
              <a:gd name="T9" fmla="*/ 27 h 576"/>
              <a:gd name="T10" fmla="*/ 0 w 1275"/>
              <a:gd name="T11" fmla="*/ 35 h 576"/>
              <a:gd name="T12" fmla="*/ 0 w 1275"/>
              <a:gd name="T13" fmla="*/ 37 h 576"/>
              <a:gd name="T14" fmla="*/ 0 w 1275"/>
              <a:gd name="T15" fmla="*/ 48 h 576"/>
              <a:gd name="T16" fmla="*/ 0 w 1275"/>
              <a:gd name="T17" fmla="*/ 53 h 576"/>
              <a:gd name="T18" fmla="*/ 0 w 1275"/>
              <a:gd name="T19" fmla="*/ 70 h 576"/>
              <a:gd name="T20" fmla="*/ 0 w 1275"/>
              <a:gd name="T21" fmla="*/ 74 h 576"/>
              <a:gd name="T22" fmla="*/ 0 w 1275"/>
              <a:gd name="T23" fmla="*/ 78 h 576"/>
              <a:gd name="T24" fmla="*/ 0 w 1275"/>
              <a:gd name="T25" fmla="*/ 96 h 576"/>
              <a:gd name="T26" fmla="*/ 0 w 1275"/>
              <a:gd name="T27" fmla="*/ 99 h 576"/>
              <a:gd name="T28" fmla="*/ 0 w 1275"/>
              <a:gd name="T29" fmla="*/ 120 h 576"/>
              <a:gd name="T30" fmla="*/ 0 w 1275"/>
              <a:gd name="T31" fmla="*/ 120 h 576"/>
              <a:gd name="T32" fmla="*/ 0 w 1275"/>
              <a:gd name="T33" fmla="*/ 123 h 576"/>
              <a:gd name="T34" fmla="*/ 0 w 1275"/>
              <a:gd name="T35" fmla="*/ 149 h 576"/>
              <a:gd name="T36" fmla="*/ 0 w 1275"/>
              <a:gd name="T37" fmla="*/ 150 h 576"/>
              <a:gd name="T38" fmla="*/ 0 w 1275"/>
              <a:gd name="T39" fmla="*/ 156 h 576"/>
              <a:gd name="T40" fmla="*/ 0 w 1275"/>
              <a:gd name="T41" fmla="*/ 166 h 576"/>
              <a:gd name="T42" fmla="*/ 0 w 1275"/>
              <a:gd name="T43" fmla="*/ 182 h 576"/>
              <a:gd name="T44" fmla="*/ 0 w 1275"/>
              <a:gd name="T45" fmla="*/ 183 h 576"/>
              <a:gd name="T46" fmla="*/ 0 w 1275"/>
              <a:gd name="T47" fmla="*/ 271 h 576"/>
              <a:gd name="T48" fmla="*/ 0 w 1275"/>
              <a:gd name="T49" fmla="*/ 278 h 576"/>
              <a:gd name="T50" fmla="*/ 0 w 1275"/>
              <a:gd name="T51" fmla="*/ 301 h 576"/>
              <a:gd name="T52" fmla="*/ 0 w 1275"/>
              <a:gd name="T53" fmla="*/ 313 h 576"/>
              <a:gd name="T54" fmla="*/ 0 w 1275"/>
              <a:gd name="T55" fmla="*/ 313 h 576"/>
              <a:gd name="T56" fmla="*/ 0 w 1275"/>
              <a:gd name="T57" fmla="*/ 315 h 576"/>
              <a:gd name="T58" fmla="*/ 0 w 1275"/>
              <a:gd name="T59" fmla="*/ 317 h 576"/>
              <a:gd name="T60" fmla="*/ 0 w 1275"/>
              <a:gd name="T61" fmla="*/ 330 h 576"/>
              <a:gd name="T62" fmla="*/ 0 w 1275"/>
              <a:gd name="T63" fmla="*/ 389 h 576"/>
              <a:gd name="T64" fmla="*/ 0 w 1275"/>
              <a:gd name="T65" fmla="*/ 394 h 576"/>
              <a:gd name="T66" fmla="*/ 0 w 1275"/>
              <a:gd name="T67" fmla="*/ 416 h 576"/>
              <a:gd name="T68" fmla="*/ 0 w 1275"/>
              <a:gd name="T69" fmla="*/ 432 h 576"/>
              <a:gd name="T70" fmla="*/ 0 w 1275"/>
              <a:gd name="T71" fmla="*/ 446 h 576"/>
              <a:gd name="T72" fmla="*/ 0 w 1275"/>
              <a:gd name="T73" fmla="*/ 446 h 576"/>
              <a:gd name="T74" fmla="*/ 0 w 1275"/>
              <a:gd name="T75" fmla="*/ 455 h 576"/>
              <a:gd name="T76" fmla="*/ 0 w 1275"/>
              <a:gd name="T77" fmla="*/ 472 h 576"/>
              <a:gd name="T78" fmla="*/ 0 w 1275"/>
              <a:gd name="T79" fmla="*/ 481 h 576"/>
              <a:gd name="T80" fmla="*/ 0 w 1275"/>
              <a:gd name="T81" fmla="*/ 484 h 576"/>
              <a:gd name="T82" fmla="*/ 0 w 1275"/>
              <a:gd name="T83" fmla="*/ 576 h 576"/>
              <a:gd name="T84" fmla="*/ 1275 w 1275"/>
              <a:gd name="T85" fmla="*/ 576 h 576"/>
              <a:gd name="T86" fmla="*/ 0 w 1275"/>
              <a:gd name="T87"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75" h="576">
                <a:moveTo>
                  <a:pt x="0" y="0"/>
                </a:moveTo>
                <a:cubicBezTo>
                  <a:pt x="0" y="6"/>
                  <a:pt x="0" y="6"/>
                  <a:pt x="0" y="6"/>
                </a:cubicBezTo>
                <a:cubicBezTo>
                  <a:pt x="0" y="11"/>
                  <a:pt x="0" y="11"/>
                  <a:pt x="0" y="11"/>
                </a:cubicBezTo>
                <a:cubicBezTo>
                  <a:pt x="0" y="20"/>
                  <a:pt x="0" y="20"/>
                  <a:pt x="0" y="20"/>
                </a:cubicBezTo>
                <a:cubicBezTo>
                  <a:pt x="0" y="27"/>
                  <a:pt x="0" y="27"/>
                  <a:pt x="0" y="27"/>
                </a:cubicBezTo>
                <a:cubicBezTo>
                  <a:pt x="0" y="35"/>
                  <a:pt x="0" y="35"/>
                  <a:pt x="0" y="35"/>
                </a:cubicBezTo>
                <a:cubicBezTo>
                  <a:pt x="0" y="37"/>
                  <a:pt x="0" y="37"/>
                  <a:pt x="0" y="37"/>
                </a:cubicBezTo>
                <a:cubicBezTo>
                  <a:pt x="0" y="48"/>
                  <a:pt x="0" y="48"/>
                  <a:pt x="0" y="48"/>
                </a:cubicBezTo>
                <a:cubicBezTo>
                  <a:pt x="0" y="53"/>
                  <a:pt x="0" y="53"/>
                  <a:pt x="0" y="53"/>
                </a:cubicBezTo>
                <a:cubicBezTo>
                  <a:pt x="0" y="70"/>
                  <a:pt x="0" y="70"/>
                  <a:pt x="0" y="70"/>
                </a:cubicBezTo>
                <a:cubicBezTo>
                  <a:pt x="0" y="74"/>
                  <a:pt x="0" y="74"/>
                  <a:pt x="0" y="74"/>
                </a:cubicBezTo>
                <a:cubicBezTo>
                  <a:pt x="0" y="78"/>
                  <a:pt x="0" y="78"/>
                  <a:pt x="0" y="78"/>
                </a:cubicBezTo>
                <a:cubicBezTo>
                  <a:pt x="0" y="96"/>
                  <a:pt x="0" y="96"/>
                  <a:pt x="0" y="96"/>
                </a:cubicBezTo>
                <a:cubicBezTo>
                  <a:pt x="0" y="99"/>
                  <a:pt x="0" y="99"/>
                  <a:pt x="0" y="99"/>
                </a:cubicBezTo>
                <a:cubicBezTo>
                  <a:pt x="0" y="120"/>
                  <a:pt x="0" y="120"/>
                  <a:pt x="0" y="120"/>
                </a:cubicBezTo>
                <a:cubicBezTo>
                  <a:pt x="0" y="120"/>
                  <a:pt x="0" y="120"/>
                  <a:pt x="0" y="120"/>
                </a:cubicBezTo>
                <a:cubicBezTo>
                  <a:pt x="0" y="123"/>
                  <a:pt x="0" y="123"/>
                  <a:pt x="0" y="123"/>
                </a:cubicBezTo>
                <a:cubicBezTo>
                  <a:pt x="0" y="149"/>
                  <a:pt x="0" y="149"/>
                  <a:pt x="0" y="149"/>
                </a:cubicBezTo>
                <a:cubicBezTo>
                  <a:pt x="0" y="150"/>
                  <a:pt x="0" y="150"/>
                  <a:pt x="0" y="150"/>
                </a:cubicBezTo>
                <a:cubicBezTo>
                  <a:pt x="0" y="156"/>
                  <a:pt x="0" y="156"/>
                  <a:pt x="0" y="156"/>
                </a:cubicBezTo>
                <a:cubicBezTo>
                  <a:pt x="0" y="166"/>
                  <a:pt x="0" y="166"/>
                  <a:pt x="0" y="166"/>
                </a:cubicBezTo>
                <a:cubicBezTo>
                  <a:pt x="0" y="182"/>
                  <a:pt x="0" y="182"/>
                  <a:pt x="0" y="182"/>
                </a:cubicBezTo>
                <a:cubicBezTo>
                  <a:pt x="0" y="183"/>
                  <a:pt x="0" y="183"/>
                  <a:pt x="0" y="183"/>
                </a:cubicBezTo>
                <a:cubicBezTo>
                  <a:pt x="0" y="271"/>
                  <a:pt x="0" y="271"/>
                  <a:pt x="0" y="271"/>
                </a:cubicBezTo>
                <a:cubicBezTo>
                  <a:pt x="0" y="278"/>
                  <a:pt x="0" y="278"/>
                  <a:pt x="0" y="278"/>
                </a:cubicBezTo>
                <a:cubicBezTo>
                  <a:pt x="0" y="301"/>
                  <a:pt x="0" y="301"/>
                  <a:pt x="0" y="301"/>
                </a:cubicBezTo>
                <a:cubicBezTo>
                  <a:pt x="0" y="313"/>
                  <a:pt x="0" y="313"/>
                  <a:pt x="0" y="313"/>
                </a:cubicBezTo>
                <a:cubicBezTo>
                  <a:pt x="0" y="313"/>
                  <a:pt x="0" y="313"/>
                  <a:pt x="0" y="313"/>
                </a:cubicBezTo>
                <a:cubicBezTo>
                  <a:pt x="0" y="315"/>
                  <a:pt x="0" y="315"/>
                  <a:pt x="0" y="315"/>
                </a:cubicBezTo>
                <a:cubicBezTo>
                  <a:pt x="0" y="317"/>
                  <a:pt x="0" y="317"/>
                  <a:pt x="0" y="317"/>
                </a:cubicBezTo>
                <a:cubicBezTo>
                  <a:pt x="0" y="330"/>
                  <a:pt x="0" y="330"/>
                  <a:pt x="0" y="330"/>
                </a:cubicBezTo>
                <a:cubicBezTo>
                  <a:pt x="0" y="389"/>
                  <a:pt x="0" y="389"/>
                  <a:pt x="0" y="389"/>
                </a:cubicBezTo>
                <a:cubicBezTo>
                  <a:pt x="0" y="394"/>
                  <a:pt x="0" y="394"/>
                  <a:pt x="0" y="394"/>
                </a:cubicBezTo>
                <a:cubicBezTo>
                  <a:pt x="0" y="416"/>
                  <a:pt x="0" y="416"/>
                  <a:pt x="0" y="416"/>
                </a:cubicBezTo>
                <a:cubicBezTo>
                  <a:pt x="0" y="432"/>
                  <a:pt x="0" y="432"/>
                  <a:pt x="0" y="432"/>
                </a:cubicBezTo>
                <a:cubicBezTo>
                  <a:pt x="0" y="446"/>
                  <a:pt x="0" y="446"/>
                  <a:pt x="0" y="446"/>
                </a:cubicBezTo>
                <a:cubicBezTo>
                  <a:pt x="0" y="446"/>
                  <a:pt x="0" y="446"/>
                  <a:pt x="0" y="446"/>
                </a:cubicBezTo>
                <a:cubicBezTo>
                  <a:pt x="0" y="455"/>
                  <a:pt x="0" y="455"/>
                  <a:pt x="0" y="455"/>
                </a:cubicBezTo>
                <a:cubicBezTo>
                  <a:pt x="0" y="472"/>
                  <a:pt x="0" y="472"/>
                  <a:pt x="0" y="472"/>
                </a:cubicBezTo>
                <a:cubicBezTo>
                  <a:pt x="0" y="481"/>
                  <a:pt x="0" y="481"/>
                  <a:pt x="0" y="481"/>
                </a:cubicBezTo>
                <a:cubicBezTo>
                  <a:pt x="0" y="484"/>
                  <a:pt x="0" y="484"/>
                  <a:pt x="0" y="484"/>
                </a:cubicBezTo>
                <a:cubicBezTo>
                  <a:pt x="0" y="576"/>
                  <a:pt x="0" y="576"/>
                  <a:pt x="0" y="576"/>
                </a:cubicBezTo>
                <a:cubicBezTo>
                  <a:pt x="1275" y="576"/>
                  <a:pt x="1275" y="576"/>
                  <a:pt x="1275" y="576"/>
                </a:cubicBezTo>
                <a:cubicBezTo>
                  <a:pt x="879" y="493"/>
                  <a:pt x="446" y="315"/>
                  <a:pt x="0" y="0"/>
                </a:cubicBezTo>
                <a:close/>
              </a:path>
            </a:pathLst>
          </a:custGeom>
          <a:solidFill>
            <a:schemeClr val="accent5">
              <a:lumMod val="75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31F137F-BEB2-48B4-9588-5934D2EDC990}" type="datetime1">
              <a:rPr lang="en-US" smtClean="0"/>
              <a:t>2/27/2017</a:t>
            </a:fld>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6FAF79-B0D9-444A-ABDC-4F1DB8DFCFE0}" type="slidenum">
              <a:rPr lang="en-US" smtClean="0"/>
              <a:t>‹#›</a:t>
            </a:fld>
            <a:endParaRPr lang="en-US"/>
          </a:p>
        </p:txBody>
      </p:sp>
      <p:sp>
        <p:nvSpPr>
          <p:cNvPr id="12" name="Freeform 2"/>
          <p:cNvSpPr>
            <a:spLocks/>
          </p:cNvSpPr>
          <p:nvPr userDrawn="1"/>
        </p:nvSpPr>
        <p:spPr bwMode="black">
          <a:xfrm>
            <a:off x="7839075" y="120650"/>
            <a:ext cx="1146161" cy="620713"/>
          </a:xfrm>
          <a:custGeom>
            <a:avLst/>
            <a:gdLst/>
            <a:ahLst/>
            <a:cxnLst>
              <a:cxn ang="0">
                <a:pos x="1158" y="163"/>
              </a:cxn>
              <a:cxn ang="0">
                <a:pos x="950" y="163"/>
              </a:cxn>
              <a:cxn ang="0">
                <a:pos x="1002" y="0"/>
              </a:cxn>
              <a:cxn ang="0">
                <a:pos x="825" y="163"/>
              </a:cxn>
              <a:cxn ang="0">
                <a:pos x="4" y="163"/>
              </a:cxn>
              <a:cxn ang="0">
                <a:pos x="0" y="164"/>
              </a:cxn>
              <a:cxn ang="0">
                <a:pos x="4" y="165"/>
              </a:cxn>
              <a:cxn ang="0">
                <a:pos x="130" y="167"/>
              </a:cxn>
              <a:cxn ang="0">
                <a:pos x="408" y="170"/>
              </a:cxn>
              <a:cxn ang="0">
                <a:pos x="810" y="176"/>
              </a:cxn>
              <a:cxn ang="0">
                <a:pos x="736" y="245"/>
              </a:cxn>
              <a:cxn ang="0">
                <a:pos x="710" y="272"/>
              </a:cxn>
              <a:cxn ang="0">
                <a:pos x="712" y="272"/>
              </a:cxn>
              <a:cxn ang="0">
                <a:pos x="744" y="245"/>
              </a:cxn>
              <a:cxn ang="0">
                <a:pos x="826" y="177"/>
              </a:cxn>
              <a:cxn ang="0">
                <a:pos x="929" y="177"/>
              </a:cxn>
              <a:cxn ang="0">
                <a:pos x="918" y="217"/>
              </a:cxn>
              <a:cxn ang="0">
                <a:pos x="909" y="255"/>
              </a:cxn>
              <a:cxn ang="0">
                <a:pos x="696" y="353"/>
              </a:cxn>
              <a:cxn ang="0">
                <a:pos x="577" y="408"/>
              </a:cxn>
              <a:cxn ang="0">
                <a:pos x="580" y="409"/>
              </a:cxn>
              <a:cxn ang="0">
                <a:pos x="691" y="361"/>
              </a:cxn>
              <a:cxn ang="0">
                <a:pos x="906" y="268"/>
              </a:cxn>
              <a:cxn ang="0">
                <a:pos x="879" y="374"/>
              </a:cxn>
              <a:cxn ang="0">
                <a:pos x="868" y="414"/>
              </a:cxn>
              <a:cxn ang="0">
                <a:pos x="868" y="416"/>
              </a:cxn>
              <a:cxn ang="0">
                <a:pos x="871" y="415"/>
              </a:cxn>
              <a:cxn ang="0">
                <a:pos x="885" y="373"/>
              </a:cxn>
              <a:cxn ang="0">
                <a:pos x="918" y="262"/>
              </a:cxn>
              <a:cxn ang="0">
                <a:pos x="1006" y="225"/>
              </a:cxn>
              <a:cxn ang="0">
                <a:pos x="1084" y="192"/>
              </a:cxn>
              <a:cxn ang="0">
                <a:pos x="1158" y="163"/>
              </a:cxn>
              <a:cxn ang="0">
                <a:pos x="843" y="163"/>
              </a:cxn>
              <a:cxn ang="0">
                <a:pos x="924" y="95"/>
              </a:cxn>
              <a:cxn ang="0">
                <a:pos x="956" y="68"/>
              </a:cxn>
              <a:cxn ang="0">
                <a:pos x="932" y="163"/>
              </a:cxn>
              <a:cxn ang="0">
                <a:pos x="843" y="163"/>
              </a:cxn>
              <a:cxn ang="0">
                <a:pos x="1158" y="163"/>
              </a:cxn>
              <a:cxn ang="0">
                <a:pos x="945" y="179"/>
              </a:cxn>
              <a:cxn ang="0">
                <a:pos x="1068" y="181"/>
              </a:cxn>
              <a:cxn ang="0">
                <a:pos x="1028" y="200"/>
              </a:cxn>
              <a:cxn ang="0">
                <a:pos x="924" y="248"/>
              </a:cxn>
              <a:cxn ang="0">
                <a:pos x="945" y="179"/>
              </a:cxn>
              <a:cxn ang="0">
                <a:pos x="1158" y="163"/>
              </a:cxn>
            </a:cxnLst>
            <a:rect l="0" t="0" r="r" b="b"/>
            <a:pathLst>
              <a:path w="1159" h="417">
                <a:moveTo>
                  <a:pt x="1158" y="163"/>
                </a:moveTo>
                <a:lnTo>
                  <a:pt x="950" y="163"/>
                </a:lnTo>
                <a:lnTo>
                  <a:pt x="1002" y="0"/>
                </a:lnTo>
                <a:lnTo>
                  <a:pt x="825" y="163"/>
                </a:lnTo>
                <a:lnTo>
                  <a:pt x="4" y="163"/>
                </a:lnTo>
                <a:lnTo>
                  <a:pt x="0" y="164"/>
                </a:lnTo>
                <a:lnTo>
                  <a:pt x="4" y="165"/>
                </a:lnTo>
                <a:lnTo>
                  <a:pt x="130" y="167"/>
                </a:lnTo>
                <a:lnTo>
                  <a:pt x="408" y="170"/>
                </a:lnTo>
                <a:lnTo>
                  <a:pt x="810" y="176"/>
                </a:lnTo>
                <a:lnTo>
                  <a:pt x="736" y="245"/>
                </a:lnTo>
                <a:lnTo>
                  <a:pt x="710" y="272"/>
                </a:lnTo>
                <a:lnTo>
                  <a:pt x="712" y="272"/>
                </a:lnTo>
                <a:lnTo>
                  <a:pt x="744" y="245"/>
                </a:lnTo>
                <a:lnTo>
                  <a:pt x="826" y="177"/>
                </a:lnTo>
                <a:lnTo>
                  <a:pt x="929" y="177"/>
                </a:lnTo>
                <a:lnTo>
                  <a:pt x="918" y="217"/>
                </a:lnTo>
                <a:lnTo>
                  <a:pt x="909" y="255"/>
                </a:lnTo>
                <a:lnTo>
                  <a:pt x="696" y="353"/>
                </a:lnTo>
                <a:lnTo>
                  <a:pt x="577" y="408"/>
                </a:lnTo>
                <a:lnTo>
                  <a:pt x="580" y="409"/>
                </a:lnTo>
                <a:lnTo>
                  <a:pt x="691" y="361"/>
                </a:lnTo>
                <a:lnTo>
                  <a:pt x="906" y="268"/>
                </a:lnTo>
                <a:lnTo>
                  <a:pt x="879" y="374"/>
                </a:lnTo>
                <a:lnTo>
                  <a:pt x="868" y="414"/>
                </a:lnTo>
                <a:lnTo>
                  <a:pt x="868" y="416"/>
                </a:lnTo>
                <a:lnTo>
                  <a:pt x="871" y="415"/>
                </a:lnTo>
                <a:lnTo>
                  <a:pt x="885" y="373"/>
                </a:lnTo>
                <a:lnTo>
                  <a:pt x="918" y="262"/>
                </a:lnTo>
                <a:lnTo>
                  <a:pt x="1006" y="225"/>
                </a:lnTo>
                <a:lnTo>
                  <a:pt x="1084" y="192"/>
                </a:lnTo>
                <a:lnTo>
                  <a:pt x="1158" y="163"/>
                </a:lnTo>
                <a:lnTo>
                  <a:pt x="843" y="163"/>
                </a:lnTo>
                <a:lnTo>
                  <a:pt x="924" y="95"/>
                </a:lnTo>
                <a:lnTo>
                  <a:pt x="956" y="68"/>
                </a:lnTo>
                <a:lnTo>
                  <a:pt x="932" y="163"/>
                </a:lnTo>
                <a:lnTo>
                  <a:pt x="843" y="163"/>
                </a:lnTo>
                <a:lnTo>
                  <a:pt x="1158" y="163"/>
                </a:lnTo>
                <a:lnTo>
                  <a:pt x="945" y="179"/>
                </a:lnTo>
                <a:lnTo>
                  <a:pt x="1068" y="181"/>
                </a:lnTo>
                <a:lnTo>
                  <a:pt x="1028" y="200"/>
                </a:lnTo>
                <a:lnTo>
                  <a:pt x="924" y="248"/>
                </a:lnTo>
                <a:lnTo>
                  <a:pt x="945" y="179"/>
                </a:lnTo>
                <a:lnTo>
                  <a:pt x="1158" y="163"/>
                </a:lnTo>
              </a:path>
            </a:pathLst>
          </a:custGeom>
          <a:solidFill>
            <a:schemeClr val="bg1"/>
          </a:solidFill>
          <a:ln w="127000" cap="rnd" cmpd="sng">
            <a:noFill/>
            <a:prstDash val="solid"/>
            <a:round/>
            <a:headEnd type="none" w="med" len="med"/>
            <a:tailEnd type="none" w="med" len="med"/>
          </a:ln>
          <a:effectLst/>
        </p:spPr>
        <p:txBody>
          <a:bodyPr/>
          <a:lstStyle/>
          <a:p>
            <a:pPr eaLnBrk="0" hangingPunct="0">
              <a:defRPr/>
            </a:pPr>
            <a:endParaRPr lang="en-US" dirty="0">
              <a:effectLst>
                <a:outerShdw blurRad="38100" dist="38100" dir="2700000" algn="tl">
                  <a:srgbClr val="C0C0C0"/>
                </a:outerShdw>
              </a:effectLst>
              <a:latin typeface="Arial" charset="0"/>
              <a:ea typeface="ＭＳ Ｐゴシック" pitchFamily="-112" charset="-128"/>
            </a:endParaRPr>
          </a:p>
        </p:txBody>
      </p:sp>
      <p:sp>
        <p:nvSpPr>
          <p:cNvPr id="18" name="Rectangle 17"/>
          <p:cNvSpPr/>
          <p:nvPr userDrawn="1"/>
        </p:nvSpPr>
        <p:spPr>
          <a:xfrm rot="10800000">
            <a:off x="180973" y="6576367"/>
            <a:ext cx="8963026" cy="281632"/>
          </a:xfrm>
          <a:prstGeom prst="rect">
            <a:avLst/>
          </a:prstGeom>
          <a:gradFill>
            <a:gsLst>
              <a:gs pos="0">
                <a:schemeClr val="accent1">
                  <a:lumMod val="5000"/>
                  <a:lumOff val="95000"/>
                </a:schemeClr>
              </a:gs>
              <a:gs pos="45000">
                <a:schemeClr val="accent1">
                  <a:lumMod val="45000"/>
                  <a:lumOff val="55000"/>
                </a:schemeClr>
              </a:gs>
              <a:gs pos="78000">
                <a:schemeClr val="accent5">
                  <a:lumMod val="7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75"/>
          <p:cNvSpPr>
            <a:spLocks/>
          </p:cNvSpPr>
          <p:nvPr userDrawn="1"/>
        </p:nvSpPr>
        <p:spPr bwMode="auto">
          <a:xfrm>
            <a:off x="0" y="5613732"/>
            <a:ext cx="2152648" cy="1244268"/>
          </a:xfrm>
          <a:custGeom>
            <a:avLst/>
            <a:gdLst>
              <a:gd name="T0" fmla="*/ 0 w 1275"/>
              <a:gd name="T1" fmla="*/ 0 h 576"/>
              <a:gd name="T2" fmla="*/ 0 w 1275"/>
              <a:gd name="T3" fmla="*/ 6 h 576"/>
              <a:gd name="T4" fmla="*/ 0 w 1275"/>
              <a:gd name="T5" fmla="*/ 11 h 576"/>
              <a:gd name="T6" fmla="*/ 0 w 1275"/>
              <a:gd name="T7" fmla="*/ 20 h 576"/>
              <a:gd name="T8" fmla="*/ 0 w 1275"/>
              <a:gd name="T9" fmla="*/ 27 h 576"/>
              <a:gd name="T10" fmla="*/ 0 w 1275"/>
              <a:gd name="T11" fmla="*/ 35 h 576"/>
              <a:gd name="T12" fmla="*/ 0 w 1275"/>
              <a:gd name="T13" fmla="*/ 37 h 576"/>
              <a:gd name="T14" fmla="*/ 0 w 1275"/>
              <a:gd name="T15" fmla="*/ 48 h 576"/>
              <a:gd name="T16" fmla="*/ 0 w 1275"/>
              <a:gd name="T17" fmla="*/ 53 h 576"/>
              <a:gd name="T18" fmla="*/ 0 w 1275"/>
              <a:gd name="T19" fmla="*/ 70 h 576"/>
              <a:gd name="T20" fmla="*/ 0 w 1275"/>
              <a:gd name="T21" fmla="*/ 74 h 576"/>
              <a:gd name="T22" fmla="*/ 0 w 1275"/>
              <a:gd name="T23" fmla="*/ 78 h 576"/>
              <a:gd name="T24" fmla="*/ 0 w 1275"/>
              <a:gd name="T25" fmla="*/ 96 h 576"/>
              <a:gd name="T26" fmla="*/ 0 w 1275"/>
              <a:gd name="T27" fmla="*/ 99 h 576"/>
              <a:gd name="T28" fmla="*/ 0 w 1275"/>
              <a:gd name="T29" fmla="*/ 120 h 576"/>
              <a:gd name="T30" fmla="*/ 0 w 1275"/>
              <a:gd name="T31" fmla="*/ 120 h 576"/>
              <a:gd name="T32" fmla="*/ 0 w 1275"/>
              <a:gd name="T33" fmla="*/ 123 h 576"/>
              <a:gd name="T34" fmla="*/ 0 w 1275"/>
              <a:gd name="T35" fmla="*/ 149 h 576"/>
              <a:gd name="T36" fmla="*/ 0 w 1275"/>
              <a:gd name="T37" fmla="*/ 150 h 576"/>
              <a:gd name="T38" fmla="*/ 0 w 1275"/>
              <a:gd name="T39" fmla="*/ 156 h 576"/>
              <a:gd name="T40" fmla="*/ 0 w 1275"/>
              <a:gd name="T41" fmla="*/ 166 h 576"/>
              <a:gd name="T42" fmla="*/ 0 w 1275"/>
              <a:gd name="T43" fmla="*/ 182 h 576"/>
              <a:gd name="T44" fmla="*/ 0 w 1275"/>
              <a:gd name="T45" fmla="*/ 183 h 576"/>
              <a:gd name="T46" fmla="*/ 0 w 1275"/>
              <a:gd name="T47" fmla="*/ 271 h 576"/>
              <a:gd name="T48" fmla="*/ 0 w 1275"/>
              <a:gd name="T49" fmla="*/ 278 h 576"/>
              <a:gd name="T50" fmla="*/ 0 w 1275"/>
              <a:gd name="T51" fmla="*/ 301 h 576"/>
              <a:gd name="T52" fmla="*/ 0 w 1275"/>
              <a:gd name="T53" fmla="*/ 313 h 576"/>
              <a:gd name="T54" fmla="*/ 0 w 1275"/>
              <a:gd name="T55" fmla="*/ 313 h 576"/>
              <a:gd name="T56" fmla="*/ 0 w 1275"/>
              <a:gd name="T57" fmla="*/ 315 h 576"/>
              <a:gd name="T58" fmla="*/ 0 w 1275"/>
              <a:gd name="T59" fmla="*/ 317 h 576"/>
              <a:gd name="T60" fmla="*/ 0 w 1275"/>
              <a:gd name="T61" fmla="*/ 330 h 576"/>
              <a:gd name="T62" fmla="*/ 0 w 1275"/>
              <a:gd name="T63" fmla="*/ 389 h 576"/>
              <a:gd name="T64" fmla="*/ 0 w 1275"/>
              <a:gd name="T65" fmla="*/ 394 h 576"/>
              <a:gd name="T66" fmla="*/ 0 w 1275"/>
              <a:gd name="T67" fmla="*/ 416 h 576"/>
              <a:gd name="T68" fmla="*/ 0 w 1275"/>
              <a:gd name="T69" fmla="*/ 432 h 576"/>
              <a:gd name="T70" fmla="*/ 0 w 1275"/>
              <a:gd name="T71" fmla="*/ 446 h 576"/>
              <a:gd name="T72" fmla="*/ 0 w 1275"/>
              <a:gd name="T73" fmla="*/ 446 h 576"/>
              <a:gd name="T74" fmla="*/ 0 w 1275"/>
              <a:gd name="T75" fmla="*/ 455 h 576"/>
              <a:gd name="T76" fmla="*/ 0 w 1275"/>
              <a:gd name="T77" fmla="*/ 472 h 576"/>
              <a:gd name="T78" fmla="*/ 0 w 1275"/>
              <a:gd name="T79" fmla="*/ 481 h 576"/>
              <a:gd name="T80" fmla="*/ 0 w 1275"/>
              <a:gd name="T81" fmla="*/ 484 h 576"/>
              <a:gd name="T82" fmla="*/ 0 w 1275"/>
              <a:gd name="T83" fmla="*/ 576 h 576"/>
              <a:gd name="T84" fmla="*/ 1275 w 1275"/>
              <a:gd name="T85" fmla="*/ 576 h 576"/>
              <a:gd name="T86" fmla="*/ 0 w 1275"/>
              <a:gd name="T87"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75" h="576">
                <a:moveTo>
                  <a:pt x="0" y="0"/>
                </a:moveTo>
                <a:cubicBezTo>
                  <a:pt x="0" y="6"/>
                  <a:pt x="0" y="6"/>
                  <a:pt x="0" y="6"/>
                </a:cubicBezTo>
                <a:cubicBezTo>
                  <a:pt x="0" y="11"/>
                  <a:pt x="0" y="11"/>
                  <a:pt x="0" y="11"/>
                </a:cubicBezTo>
                <a:cubicBezTo>
                  <a:pt x="0" y="20"/>
                  <a:pt x="0" y="20"/>
                  <a:pt x="0" y="20"/>
                </a:cubicBezTo>
                <a:cubicBezTo>
                  <a:pt x="0" y="27"/>
                  <a:pt x="0" y="27"/>
                  <a:pt x="0" y="27"/>
                </a:cubicBezTo>
                <a:cubicBezTo>
                  <a:pt x="0" y="35"/>
                  <a:pt x="0" y="35"/>
                  <a:pt x="0" y="35"/>
                </a:cubicBezTo>
                <a:cubicBezTo>
                  <a:pt x="0" y="37"/>
                  <a:pt x="0" y="37"/>
                  <a:pt x="0" y="37"/>
                </a:cubicBezTo>
                <a:cubicBezTo>
                  <a:pt x="0" y="48"/>
                  <a:pt x="0" y="48"/>
                  <a:pt x="0" y="48"/>
                </a:cubicBezTo>
                <a:cubicBezTo>
                  <a:pt x="0" y="53"/>
                  <a:pt x="0" y="53"/>
                  <a:pt x="0" y="53"/>
                </a:cubicBezTo>
                <a:cubicBezTo>
                  <a:pt x="0" y="70"/>
                  <a:pt x="0" y="70"/>
                  <a:pt x="0" y="70"/>
                </a:cubicBezTo>
                <a:cubicBezTo>
                  <a:pt x="0" y="74"/>
                  <a:pt x="0" y="74"/>
                  <a:pt x="0" y="74"/>
                </a:cubicBezTo>
                <a:cubicBezTo>
                  <a:pt x="0" y="78"/>
                  <a:pt x="0" y="78"/>
                  <a:pt x="0" y="78"/>
                </a:cubicBezTo>
                <a:cubicBezTo>
                  <a:pt x="0" y="96"/>
                  <a:pt x="0" y="96"/>
                  <a:pt x="0" y="96"/>
                </a:cubicBezTo>
                <a:cubicBezTo>
                  <a:pt x="0" y="99"/>
                  <a:pt x="0" y="99"/>
                  <a:pt x="0" y="99"/>
                </a:cubicBezTo>
                <a:cubicBezTo>
                  <a:pt x="0" y="120"/>
                  <a:pt x="0" y="120"/>
                  <a:pt x="0" y="120"/>
                </a:cubicBezTo>
                <a:cubicBezTo>
                  <a:pt x="0" y="120"/>
                  <a:pt x="0" y="120"/>
                  <a:pt x="0" y="120"/>
                </a:cubicBezTo>
                <a:cubicBezTo>
                  <a:pt x="0" y="123"/>
                  <a:pt x="0" y="123"/>
                  <a:pt x="0" y="123"/>
                </a:cubicBezTo>
                <a:cubicBezTo>
                  <a:pt x="0" y="149"/>
                  <a:pt x="0" y="149"/>
                  <a:pt x="0" y="149"/>
                </a:cubicBezTo>
                <a:cubicBezTo>
                  <a:pt x="0" y="150"/>
                  <a:pt x="0" y="150"/>
                  <a:pt x="0" y="150"/>
                </a:cubicBezTo>
                <a:cubicBezTo>
                  <a:pt x="0" y="156"/>
                  <a:pt x="0" y="156"/>
                  <a:pt x="0" y="156"/>
                </a:cubicBezTo>
                <a:cubicBezTo>
                  <a:pt x="0" y="166"/>
                  <a:pt x="0" y="166"/>
                  <a:pt x="0" y="166"/>
                </a:cubicBezTo>
                <a:cubicBezTo>
                  <a:pt x="0" y="182"/>
                  <a:pt x="0" y="182"/>
                  <a:pt x="0" y="182"/>
                </a:cubicBezTo>
                <a:cubicBezTo>
                  <a:pt x="0" y="183"/>
                  <a:pt x="0" y="183"/>
                  <a:pt x="0" y="183"/>
                </a:cubicBezTo>
                <a:cubicBezTo>
                  <a:pt x="0" y="271"/>
                  <a:pt x="0" y="271"/>
                  <a:pt x="0" y="271"/>
                </a:cubicBezTo>
                <a:cubicBezTo>
                  <a:pt x="0" y="278"/>
                  <a:pt x="0" y="278"/>
                  <a:pt x="0" y="278"/>
                </a:cubicBezTo>
                <a:cubicBezTo>
                  <a:pt x="0" y="301"/>
                  <a:pt x="0" y="301"/>
                  <a:pt x="0" y="301"/>
                </a:cubicBezTo>
                <a:cubicBezTo>
                  <a:pt x="0" y="313"/>
                  <a:pt x="0" y="313"/>
                  <a:pt x="0" y="313"/>
                </a:cubicBezTo>
                <a:cubicBezTo>
                  <a:pt x="0" y="313"/>
                  <a:pt x="0" y="313"/>
                  <a:pt x="0" y="313"/>
                </a:cubicBezTo>
                <a:cubicBezTo>
                  <a:pt x="0" y="315"/>
                  <a:pt x="0" y="315"/>
                  <a:pt x="0" y="315"/>
                </a:cubicBezTo>
                <a:cubicBezTo>
                  <a:pt x="0" y="317"/>
                  <a:pt x="0" y="317"/>
                  <a:pt x="0" y="317"/>
                </a:cubicBezTo>
                <a:cubicBezTo>
                  <a:pt x="0" y="330"/>
                  <a:pt x="0" y="330"/>
                  <a:pt x="0" y="330"/>
                </a:cubicBezTo>
                <a:cubicBezTo>
                  <a:pt x="0" y="389"/>
                  <a:pt x="0" y="389"/>
                  <a:pt x="0" y="389"/>
                </a:cubicBezTo>
                <a:cubicBezTo>
                  <a:pt x="0" y="394"/>
                  <a:pt x="0" y="394"/>
                  <a:pt x="0" y="394"/>
                </a:cubicBezTo>
                <a:cubicBezTo>
                  <a:pt x="0" y="416"/>
                  <a:pt x="0" y="416"/>
                  <a:pt x="0" y="416"/>
                </a:cubicBezTo>
                <a:cubicBezTo>
                  <a:pt x="0" y="432"/>
                  <a:pt x="0" y="432"/>
                  <a:pt x="0" y="432"/>
                </a:cubicBezTo>
                <a:cubicBezTo>
                  <a:pt x="0" y="446"/>
                  <a:pt x="0" y="446"/>
                  <a:pt x="0" y="446"/>
                </a:cubicBezTo>
                <a:cubicBezTo>
                  <a:pt x="0" y="446"/>
                  <a:pt x="0" y="446"/>
                  <a:pt x="0" y="446"/>
                </a:cubicBezTo>
                <a:cubicBezTo>
                  <a:pt x="0" y="455"/>
                  <a:pt x="0" y="455"/>
                  <a:pt x="0" y="455"/>
                </a:cubicBezTo>
                <a:cubicBezTo>
                  <a:pt x="0" y="472"/>
                  <a:pt x="0" y="472"/>
                  <a:pt x="0" y="472"/>
                </a:cubicBezTo>
                <a:cubicBezTo>
                  <a:pt x="0" y="481"/>
                  <a:pt x="0" y="481"/>
                  <a:pt x="0" y="481"/>
                </a:cubicBezTo>
                <a:cubicBezTo>
                  <a:pt x="0" y="484"/>
                  <a:pt x="0" y="484"/>
                  <a:pt x="0" y="484"/>
                </a:cubicBezTo>
                <a:cubicBezTo>
                  <a:pt x="0" y="576"/>
                  <a:pt x="0" y="576"/>
                  <a:pt x="0" y="576"/>
                </a:cubicBezTo>
                <a:cubicBezTo>
                  <a:pt x="1275" y="576"/>
                  <a:pt x="1275" y="576"/>
                  <a:pt x="1275" y="576"/>
                </a:cubicBezTo>
                <a:cubicBezTo>
                  <a:pt x="879" y="493"/>
                  <a:pt x="446" y="315"/>
                  <a:pt x="0" y="0"/>
                </a:cubicBezTo>
                <a:close/>
              </a:path>
            </a:pathLst>
          </a:custGeom>
          <a:solidFill>
            <a:schemeClr val="accent5">
              <a:lumMod val="75000"/>
            </a:schemeClr>
          </a:solidFill>
          <a:ln>
            <a:noFill/>
          </a:ln>
        </p:spPr>
        <p:txBody>
          <a:bodyPr vert="horz" wrap="square" lIns="91440" tIns="45720" rIns="91440" bIns="45720" numCol="1" anchor="t" anchorCtr="0" compatLnSpc="1">
            <a:prstTxWarp prst="textNoShape">
              <a:avLst/>
            </a:prstTxWarp>
          </a:bodyPr>
          <a:lstStyle/>
          <a:p>
            <a:endParaRPr/>
          </a:p>
        </p:txBody>
      </p:sp>
    </p:spTree>
    <p:extLst>
      <p:ext uri="{BB962C8B-B14F-4D97-AF65-F5344CB8AC3E}">
        <p14:creationId xmlns:p14="http://schemas.microsoft.com/office/powerpoint/2010/main" val="3654897179"/>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4479634" y="6576368"/>
            <a:ext cx="184731" cy="230832"/>
          </a:xfrm>
        </p:spPr>
        <p:txBody>
          <a:bodyPr wrap="none" anchor="b" anchorCtr="1">
            <a:spAutoFit/>
          </a:bodyPr>
          <a:lstStyle/>
          <a:p>
            <a:endParaRPr lang="en-US"/>
          </a:p>
        </p:txBody>
      </p:sp>
      <p:sp>
        <p:nvSpPr>
          <p:cNvPr id="2" name="Title 1"/>
          <p:cNvSpPr>
            <a:spLocks noGrp="1"/>
          </p:cNvSpPr>
          <p:nvPr>
            <p:ph type="ctrTitle"/>
          </p:nvPr>
        </p:nvSpPr>
        <p:spPr>
          <a:xfrm>
            <a:off x="1142999" y="2027971"/>
            <a:ext cx="6858000" cy="2387600"/>
          </a:xfrm>
        </p:spPr>
        <p:txBody>
          <a:bodyPr/>
          <a:lstStyle/>
          <a:p>
            <a:r>
              <a:rPr lang="en-US" b="1" dirty="0" smtClean="0"/>
              <a:t>Corrective </a:t>
            </a:r>
            <a:r>
              <a:rPr lang="en-US" b="1" dirty="0"/>
              <a:t>Action </a:t>
            </a:r>
            <a:r>
              <a:rPr lang="en-US" b="1" dirty="0" smtClean="0"/>
              <a:t>Board</a:t>
            </a:r>
            <a:br>
              <a:rPr lang="en-US" b="1" dirty="0" smtClean="0"/>
            </a:br>
            <a:r>
              <a:rPr lang="en-US" b="1" dirty="0" smtClean="0"/>
              <a:t>Overview</a:t>
            </a:r>
            <a:endParaRPr lang="en-US" b="1" dirty="0"/>
          </a:p>
        </p:txBody>
      </p:sp>
      <p:sp>
        <p:nvSpPr>
          <p:cNvPr id="3" name="Subtitle 2"/>
          <p:cNvSpPr>
            <a:spLocks noGrp="1"/>
          </p:cNvSpPr>
          <p:nvPr>
            <p:ph type="subTitle" idx="1"/>
          </p:nvPr>
        </p:nvSpPr>
        <p:spPr>
          <a:xfrm>
            <a:off x="6951058" y="6241712"/>
            <a:ext cx="2417496" cy="273106"/>
          </a:xfrm>
        </p:spPr>
        <p:txBody>
          <a:bodyPr>
            <a:noAutofit/>
          </a:bodyPr>
          <a:lstStyle/>
          <a:p>
            <a:r>
              <a:rPr lang="en-US" sz="1200" dirty="0" smtClean="0"/>
              <a:t>Updated: 26 April 2016</a:t>
            </a:r>
            <a:endParaRPr lang="en-US" sz="1200" dirty="0"/>
          </a:p>
        </p:txBody>
      </p:sp>
      <p:sp>
        <p:nvSpPr>
          <p:cNvPr id="5" name="Slide Number Placeholder 4"/>
          <p:cNvSpPr>
            <a:spLocks noGrp="1"/>
          </p:cNvSpPr>
          <p:nvPr>
            <p:ph type="sldNum" sz="quarter" idx="12"/>
          </p:nvPr>
        </p:nvSpPr>
        <p:spPr/>
        <p:txBody>
          <a:bodyPr/>
          <a:lstStyle/>
          <a:p>
            <a:fld id="{2F6FAF79-B0D9-444A-ABDC-4F1DB8DFCFE0}" type="slidenum">
              <a:rPr lang="en-US" smtClean="0"/>
              <a:t>1</a:t>
            </a:fld>
            <a:endParaRPr lang="en-US" dirty="0"/>
          </a:p>
        </p:txBody>
      </p:sp>
    </p:spTree>
    <p:extLst>
      <p:ext uri="{BB962C8B-B14F-4D97-AF65-F5344CB8AC3E}">
        <p14:creationId xmlns:p14="http://schemas.microsoft.com/office/powerpoint/2010/main" val="126978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Suggested Agenda </a:t>
            </a:r>
            <a:r>
              <a:rPr lang="en-US" b="1" smtClean="0"/>
              <a:t>Items By CAB Level</a:t>
            </a:r>
            <a:endParaRPr lang="en-US" b="1" dirty="0"/>
          </a:p>
        </p:txBody>
      </p:sp>
      <p:graphicFrame>
        <p:nvGraphicFramePr>
          <p:cNvPr id="6" name="Diagram 5"/>
          <p:cNvGraphicFramePr/>
          <p:nvPr>
            <p:extLst>
              <p:ext uri="{D42A27DB-BD31-4B8C-83A1-F6EECF244321}">
                <p14:modId xmlns:p14="http://schemas.microsoft.com/office/powerpoint/2010/main" val="1850927314"/>
              </p:ext>
            </p:extLst>
          </p:nvPr>
        </p:nvGraphicFramePr>
        <p:xfrm>
          <a:off x="462774" y="1247774"/>
          <a:ext cx="8218449" cy="4799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F6FAF79-B0D9-444A-ABDC-4F1DB8DFCFE0}" type="slidenum">
              <a:rPr lang="en-US" smtClean="0"/>
              <a:t>10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91121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Senior Level CAB</a:t>
            </a:r>
            <a:endParaRPr lang="en-US" dirty="0"/>
          </a:p>
        </p:txBody>
      </p:sp>
      <p:sp>
        <p:nvSpPr>
          <p:cNvPr id="3" name="Content Placeholder 2"/>
          <p:cNvSpPr>
            <a:spLocks noGrp="1"/>
          </p:cNvSpPr>
          <p:nvPr>
            <p:ph idx="1"/>
          </p:nvPr>
        </p:nvSpPr>
        <p:spPr/>
        <p:txBody>
          <a:bodyPr>
            <a:normAutofit/>
          </a:bodyPr>
          <a:lstStyle/>
          <a:p>
            <a:r>
              <a:rPr lang="en-US" dirty="0" smtClean="0"/>
              <a:t>A CAB at senior level is critical to optimize program performance.</a:t>
            </a:r>
          </a:p>
          <a:p>
            <a:r>
              <a:rPr lang="en-US" dirty="0"/>
              <a:t>Charts presented to Senior Level should be reviewed by various team members and well prepared. </a:t>
            </a:r>
            <a:r>
              <a:rPr lang="en-US" dirty="0" smtClean="0"/>
              <a:t> </a:t>
            </a:r>
          </a:p>
          <a:p>
            <a:r>
              <a:rPr lang="en-US" dirty="0" smtClean="0"/>
              <a:t>A majority of the topics at Senior CAB should address a broad level of the specific items topics discussed during lower level CABs. </a:t>
            </a:r>
          </a:p>
          <a:p>
            <a:pPr lvl="1"/>
            <a:r>
              <a:rPr lang="en-US" dirty="0"/>
              <a:t>Issues </a:t>
            </a:r>
            <a:r>
              <a:rPr lang="en-US" dirty="0" smtClean="0"/>
              <a:t>previously discussed that </a:t>
            </a:r>
            <a:r>
              <a:rPr lang="en-US" dirty="0"/>
              <a:t>risk delaying or stopping production.</a:t>
            </a:r>
          </a:p>
          <a:p>
            <a:pPr lvl="1"/>
            <a:r>
              <a:rPr lang="en-US" dirty="0"/>
              <a:t>Continuous improvement plans for significant previously discussed issues.</a:t>
            </a:r>
          </a:p>
          <a:p>
            <a:pPr lvl="1"/>
            <a:r>
              <a:rPr lang="en-US" dirty="0" smtClean="0"/>
              <a:t>Trending </a:t>
            </a:r>
            <a:r>
              <a:rPr lang="en-US" b="1" dirty="0" smtClean="0"/>
              <a:t>and</a:t>
            </a:r>
            <a:r>
              <a:rPr lang="en-US" dirty="0" smtClean="0"/>
              <a:t> analysis of the following items presented during lower level CAB:</a:t>
            </a:r>
          </a:p>
          <a:p>
            <a:pPr lvl="2"/>
            <a:r>
              <a:rPr lang="en-US" sz="1600" dirty="0" smtClean="0"/>
              <a:t>Non-Conformance Reports or Defect Documents</a:t>
            </a:r>
            <a:endParaRPr lang="en-US" sz="1600" dirty="0"/>
          </a:p>
          <a:p>
            <a:pPr lvl="2"/>
            <a:r>
              <a:rPr lang="en-US" sz="1600" dirty="0" smtClean="0"/>
              <a:t>Waivers</a:t>
            </a:r>
          </a:p>
          <a:p>
            <a:pPr lvl="2"/>
            <a:r>
              <a:rPr lang="en-US" sz="1600" dirty="0" smtClean="0"/>
              <a:t>Shop floor rejects</a:t>
            </a:r>
          </a:p>
          <a:p>
            <a:pPr lvl="2"/>
            <a:r>
              <a:rPr lang="en-US" sz="1600" dirty="0" smtClean="0"/>
              <a:t>Scrap</a:t>
            </a:r>
          </a:p>
          <a:p>
            <a:pPr lvl="2"/>
            <a:r>
              <a:rPr lang="en-US" sz="1600" dirty="0" smtClean="0"/>
              <a:t>Rework</a:t>
            </a:r>
          </a:p>
          <a:p>
            <a:pPr lvl="2"/>
            <a:r>
              <a:rPr lang="en-US" sz="1600" dirty="0" smtClean="0"/>
              <a:t>Corrective Actions</a:t>
            </a:r>
          </a:p>
        </p:txBody>
      </p:sp>
      <p:sp>
        <p:nvSpPr>
          <p:cNvPr id="5" name="Slide Number Placeholder 4"/>
          <p:cNvSpPr>
            <a:spLocks noGrp="1"/>
          </p:cNvSpPr>
          <p:nvPr>
            <p:ph type="sldNum" sz="quarter" idx="12"/>
          </p:nvPr>
        </p:nvSpPr>
        <p:spPr/>
        <p:txBody>
          <a:bodyPr/>
          <a:lstStyle/>
          <a:p>
            <a:fld id="{2F6FAF79-B0D9-444A-ABDC-4F1DB8DFCFE0}" type="slidenum">
              <a:rPr lang="en-US" smtClean="0"/>
              <a:t>11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0536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Examples of Charts for CAB</a:t>
            </a:r>
            <a:endParaRPr lang="en-US" b="1" dirty="0"/>
          </a:p>
        </p:txBody>
      </p:sp>
      <p:sp>
        <p:nvSpPr>
          <p:cNvPr id="3" name="Slide Number Placeholder 2"/>
          <p:cNvSpPr>
            <a:spLocks noGrp="1"/>
          </p:cNvSpPr>
          <p:nvPr>
            <p:ph type="sldNum" sz="quarter" idx="12"/>
          </p:nvPr>
        </p:nvSpPr>
        <p:spPr/>
        <p:txBody>
          <a:bodyPr/>
          <a:lstStyle/>
          <a:p>
            <a:fld id="{2F6FAF79-B0D9-444A-ABDC-4F1DB8DFCFE0}" type="slidenum">
              <a:rPr lang="en-US" smtClean="0"/>
              <a:t>12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41481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Action Items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5672308"/>
              </p:ext>
            </p:extLst>
          </p:nvPr>
        </p:nvGraphicFramePr>
        <p:xfrm>
          <a:off x="800100" y="1379220"/>
          <a:ext cx="7870997" cy="1120458"/>
        </p:xfrm>
        <a:graphic>
          <a:graphicData uri="http://schemas.openxmlformats.org/drawingml/2006/table">
            <a:tbl>
              <a:tblPr firstRow="1" bandRow="1">
                <a:tableStyleId>{5C22544A-7EE6-4342-B048-85BDC9FD1C3A}</a:tableStyleId>
              </a:tblPr>
              <a:tblGrid>
                <a:gridCol w="532866"/>
                <a:gridCol w="948831"/>
                <a:gridCol w="827615"/>
                <a:gridCol w="1354872"/>
                <a:gridCol w="1804361"/>
                <a:gridCol w="909576"/>
                <a:gridCol w="746438"/>
                <a:gridCol w="746438"/>
              </a:tblGrid>
              <a:tr h="452756">
                <a:tc>
                  <a:txBody>
                    <a:bodyPr/>
                    <a:lstStyle/>
                    <a:p>
                      <a:r>
                        <a:rPr lang="en-US" dirty="0" smtClean="0"/>
                        <a:t>Item</a:t>
                      </a:r>
                      <a:endParaRPr lang="en-US" dirty="0"/>
                    </a:p>
                  </a:txBody>
                  <a:tcPr/>
                </a:tc>
                <a:tc>
                  <a:txBody>
                    <a:bodyPr/>
                    <a:lstStyle/>
                    <a:p>
                      <a:r>
                        <a:rPr lang="en-US" dirty="0" smtClean="0"/>
                        <a:t>Open Date</a:t>
                      </a:r>
                      <a:endParaRPr lang="en-US" dirty="0"/>
                    </a:p>
                  </a:txBody>
                  <a:tcPr/>
                </a:tc>
                <a:tc>
                  <a:txBody>
                    <a:bodyPr/>
                    <a:lstStyle/>
                    <a:p>
                      <a:r>
                        <a:rPr lang="en-US" dirty="0" err="1" smtClean="0"/>
                        <a:t>Actionee</a:t>
                      </a:r>
                      <a:endParaRPr lang="en-US" dirty="0"/>
                    </a:p>
                  </a:txBody>
                  <a:tcPr/>
                </a:tc>
                <a:tc>
                  <a:txBody>
                    <a:bodyPr/>
                    <a:lstStyle/>
                    <a:p>
                      <a:r>
                        <a:rPr lang="en-US" dirty="0" smtClean="0"/>
                        <a:t>Action</a:t>
                      </a:r>
                      <a:endParaRPr lang="en-US" dirty="0"/>
                    </a:p>
                  </a:txBody>
                  <a:tcPr/>
                </a:tc>
                <a:tc>
                  <a:txBody>
                    <a:bodyPr/>
                    <a:lstStyle/>
                    <a:p>
                      <a:r>
                        <a:rPr lang="en-US" dirty="0" smtClean="0"/>
                        <a:t>Closure Criteria</a:t>
                      </a:r>
                      <a:endParaRPr lang="en-US" dirty="0"/>
                    </a:p>
                  </a:txBody>
                  <a:tcPr/>
                </a:tc>
                <a:tc>
                  <a:txBody>
                    <a:bodyPr/>
                    <a:lstStyle/>
                    <a:p>
                      <a:r>
                        <a:rPr lang="en-US" dirty="0" smtClean="0"/>
                        <a:t>Status</a:t>
                      </a:r>
                      <a:endParaRPr lang="en-US" dirty="0"/>
                    </a:p>
                  </a:txBody>
                  <a:tcPr/>
                </a:tc>
                <a:tc>
                  <a:txBody>
                    <a:bodyPr/>
                    <a:lstStyle/>
                    <a:p>
                      <a:r>
                        <a:rPr lang="en-US" dirty="0" smtClean="0"/>
                        <a:t>ECD</a:t>
                      </a:r>
                      <a:endParaRPr lang="en-US" dirty="0"/>
                    </a:p>
                  </a:txBody>
                  <a:tcPr/>
                </a:tc>
                <a:tc>
                  <a:txBody>
                    <a:bodyPr/>
                    <a:lstStyle/>
                    <a:p>
                      <a:r>
                        <a:rPr lang="en-US" dirty="0" smtClean="0"/>
                        <a:t>Priority </a:t>
                      </a:r>
                      <a:endParaRPr lang="en-US" dirty="0"/>
                    </a:p>
                  </a:txBody>
                  <a:tcPr/>
                </a:tc>
              </a:tr>
              <a:tr h="333851">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33851">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Flowchart: Alternate Process 4"/>
          <p:cNvSpPr/>
          <p:nvPr/>
        </p:nvSpPr>
        <p:spPr>
          <a:xfrm>
            <a:off x="4655820" y="5554980"/>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bg2">
                    <a:lumMod val="50000"/>
                  </a:schemeClr>
                </a:solidFill>
              </a:rPr>
              <a:t>This lists action items that are created during CAB and can be looked at the beginning of each CAB.</a:t>
            </a:r>
            <a:endParaRPr lang="en-US" dirty="0">
              <a:solidFill>
                <a:schemeClr val="bg2">
                  <a:lumMod val="50000"/>
                </a:schemeClr>
              </a:solidFill>
            </a:endParaRPr>
          </a:p>
        </p:txBody>
      </p:sp>
      <p:sp>
        <p:nvSpPr>
          <p:cNvPr id="3" name="Slide Number Placeholder 2"/>
          <p:cNvSpPr>
            <a:spLocks noGrp="1"/>
          </p:cNvSpPr>
          <p:nvPr>
            <p:ph type="sldNum" sz="quarter" idx="12"/>
          </p:nvPr>
        </p:nvSpPr>
        <p:spPr/>
        <p:txBody>
          <a:bodyPr/>
          <a:lstStyle/>
          <a:p>
            <a:fld id="{2F6FAF79-B0D9-444A-ABDC-4F1DB8DFCFE0}" type="slidenum">
              <a:rPr lang="en-US" smtClean="0"/>
              <a:t>13</a:t>
            </a:fld>
            <a:endParaRPr lang="en-US"/>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75618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a:stCxn id="7" idx="3"/>
          </p:cNvCxnSpPr>
          <p:nvPr/>
        </p:nvCxnSpPr>
        <p:spPr>
          <a:xfrm flipH="1">
            <a:off x="4572000" y="1104577"/>
            <a:ext cx="2" cy="5471791"/>
          </a:xfrm>
          <a:prstGeom prst="line">
            <a:avLst/>
          </a:prstGeom>
          <a:ln>
            <a:solidFill>
              <a:schemeClr val="accent5">
                <a:lumMod val="50000"/>
              </a:schemeClr>
            </a:solidFill>
          </a:ln>
        </p:spPr>
        <p:style>
          <a:lnRef idx="1">
            <a:schemeClr val="dk1"/>
          </a:lnRef>
          <a:fillRef idx="0">
            <a:schemeClr val="dk1"/>
          </a:fillRef>
          <a:effectRef idx="0">
            <a:schemeClr val="dk1"/>
          </a:effectRef>
          <a:fontRef idx="minor">
            <a:schemeClr val="tx1"/>
          </a:fontRef>
        </p:style>
      </p:cxnSp>
      <p:sp>
        <p:nvSpPr>
          <p:cNvPr id="7" name="Text Box 5"/>
          <p:cNvSpPr txBox="1">
            <a:spLocks noChangeArrowheads="1"/>
          </p:cNvSpPr>
          <p:nvPr/>
        </p:nvSpPr>
        <p:spPr bwMode="auto">
          <a:xfrm>
            <a:off x="0" y="916458"/>
            <a:ext cx="4572002" cy="376238"/>
          </a:xfrm>
          <a:prstGeom prst="rect">
            <a:avLst/>
          </a:prstGeom>
          <a:solidFill>
            <a:srgbClr val="000066"/>
          </a:solidFill>
          <a:ln w="9525">
            <a:solidFill>
              <a:schemeClr val="tx1"/>
            </a:solidFill>
            <a:miter lim="800000"/>
            <a:headEnd/>
            <a:tailEnd/>
          </a:ln>
          <a:effectLst/>
        </p:spPr>
        <p:txBody>
          <a:bodyPr wrap="square">
            <a:spAutoFit/>
          </a:bodyPr>
          <a:lstStyle/>
          <a:p>
            <a:pPr algn="ctr" eaLnBrk="0" fontAlgn="base" hangingPunct="0">
              <a:spcBef>
                <a:spcPct val="50000"/>
              </a:spcBef>
              <a:spcAft>
                <a:spcPct val="0"/>
              </a:spcAft>
              <a:defRPr/>
            </a:pPr>
            <a:r>
              <a:rPr lang="en-US" b="1" dirty="0" smtClean="0">
                <a:solidFill>
                  <a:prstClr val="white"/>
                </a:solidFill>
                <a:latin typeface="Arial" charset="0"/>
              </a:rPr>
              <a:t>Nonconformance</a:t>
            </a:r>
            <a:endParaRPr lang="en-US" dirty="0">
              <a:solidFill>
                <a:prstClr val="white"/>
              </a:solidFill>
              <a:latin typeface="Arial" charset="0"/>
            </a:endParaRPr>
          </a:p>
        </p:txBody>
      </p:sp>
      <p:sp>
        <p:nvSpPr>
          <p:cNvPr id="8" name="Title 7"/>
          <p:cNvSpPr>
            <a:spLocks noGrp="1"/>
          </p:cNvSpPr>
          <p:nvPr>
            <p:ph type="title"/>
          </p:nvPr>
        </p:nvSpPr>
        <p:spPr/>
        <p:txBody>
          <a:bodyPr>
            <a:normAutofit/>
          </a:bodyPr>
          <a:lstStyle/>
          <a:p>
            <a:pPr algn="ctr"/>
            <a:r>
              <a:rPr lang="en-US" dirty="0" smtClean="0"/>
              <a:t>Example 4 Blocker</a:t>
            </a:r>
            <a:endParaRPr lang="en-US" dirty="0"/>
          </a:p>
        </p:txBody>
      </p:sp>
      <p:sp>
        <p:nvSpPr>
          <p:cNvPr id="9" name="Text Box 4"/>
          <p:cNvSpPr txBox="1">
            <a:spLocks noChangeArrowheads="1"/>
          </p:cNvSpPr>
          <p:nvPr/>
        </p:nvSpPr>
        <p:spPr bwMode="auto">
          <a:xfrm>
            <a:off x="4572001" y="916459"/>
            <a:ext cx="4571999" cy="376237"/>
          </a:xfrm>
          <a:prstGeom prst="rect">
            <a:avLst/>
          </a:prstGeom>
          <a:solidFill>
            <a:srgbClr val="000066"/>
          </a:solidFill>
          <a:ln w="9525">
            <a:solidFill>
              <a:schemeClr val="tx1"/>
            </a:solidFill>
            <a:miter lim="800000"/>
            <a:headEnd/>
            <a:tailEnd/>
          </a:ln>
          <a:effectLst/>
        </p:spPr>
        <p:txBody>
          <a:bodyPr wrap="square">
            <a:spAutoFit/>
          </a:bodyPr>
          <a:lstStyle/>
          <a:p>
            <a:pPr algn="ctr" eaLnBrk="0" fontAlgn="base" hangingPunct="0">
              <a:spcBef>
                <a:spcPct val="50000"/>
              </a:spcBef>
              <a:spcAft>
                <a:spcPct val="0"/>
              </a:spcAft>
              <a:defRPr/>
            </a:pPr>
            <a:r>
              <a:rPr lang="en-US" b="1" dirty="0" smtClean="0">
                <a:solidFill>
                  <a:prstClr val="white"/>
                </a:solidFill>
                <a:latin typeface="Arial" charset="0"/>
              </a:rPr>
              <a:t>Trend/History</a:t>
            </a:r>
            <a:endParaRPr lang="en-US" dirty="0">
              <a:solidFill>
                <a:prstClr val="white"/>
              </a:solidFill>
              <a:latin typeface="Arial" charset="0"/>
            </a:endParaRPr>
          </a:p>
        </p:txBody>
      </p:sp>
      <p:sp>
        <p:nvSpPr>
          <p:cNvPr id="10" name="Text Box 5"/>
          <p:cNvSpPr txBox="1">
            <a:spLocks noChangeArrowheads="1"/>
          </p:cNvSpPr>
          <p:nvPr/>
        </p:nvSpPr>
        <p:spPr bwMode="auto">
          <a:xfrm>
            <a:off x="2" y="3434833"/>
            <a:ext cx="4571999" cy="369332"/>
          </a:xfrm>
          <a:prstGeom prst="rect">
            <a:avLst/>
          </a:prstGeom>
          <a:solidFill>
            <a:srgbClr val="000066"/>
          </a:solidFill>
          <a:ln w="9525">
            <a:solidFill>
              <a:schemeClr val="tx1"/>
            </a:solidFill>
            <a:miter lim="800000"/>
            <a:headEnd/>
            <a:tailEnd/>
          </a:ln>
          <a:effectLst/>
        </p:spPr>
        <p:txBody>
          <a:bodyPr wrap="square">
            <a:spAutoFit/>
          </a:bodyPr>
          <a:lstStyle/>
          <a:p>
            <a:pPr algn="ctr" eaLnBrk="0" hangingPunct="0">
              <a:spcBef>
                <a:spcPct val="50000"/>
              </a:spcBef>
              <a:defRPr/>
            </a:pPr>
            <a:r>
              <a:rPr lang="en-US" b="1" dirty="0">
                <a:solidFill>
                  <a:prstClr val="white"/>
                </a:solidFill>
              </a:rPr>
              <a:t>Disposition of Hardware</a:t>
            </a:r>
          </a:p>
        </p:txBody>
      </p:sp>
      <p:sp>
        <p:nvSpPr>
          <p:cNvPr id="11" name="Text Box 5"/>
          <p:cNvSpPr txBox="1">
            <a:spLocks noChangeArrowheads="1"/>
          </p:cNvSpPr>
          <p:nvPr/>
        </p:nvSpPr>
        <p:spPr bwMode="auto">
          <a:xfrm>
            <a:off x="4572001" y="3434833"/>
            <a:ext cx="4571999" cy="369332"/>
          </a:xfrm>
          <a:prstGeom prst="rect">
            <a:avLst/>
          </a:prstGeom>
          <a:solidFill>
            <a:srgbClr val="000066"/>
          </a:solidFill>
          <a:ln w="9525">
            <a:solidFill>
              <a:schemeClr val="tx1"/>
            </a:solidFill>
            <a:miter lim="800000"/>
            <a:headEnd/>
            <a:tailEnd/>
          </a:ln>
          <a:effectLst/>
        </p:spPr>
        <p:txBody>
          <a:bodyPr wrap="square">
            <a:spAutoFit/>
          </a:bodyPr>
          <a:lstStyle/>
          <a:p>
            <a:pPr algn="ctr" eaLnBrk="0" hangingPunct="0">
              <a:spcBef>
                <a:spcPct val="50000"/>
              </a:spcBef>
              <a:defRPr/>
            </a:pPr>
            <a:r>
              <a:rPr lang="en-US" b="1" dirty="0" smtClean="0">
                <a:solidFill>
                  <a:prstClr val="white"/>
                </a:solidFill>
              </a:rPr>
              <a:t>Actions</a:t>
            </a:r>
            <a:endParaRPr lang="en-US" dirty="0">
              <a:solidFill>
                <a:prstClr val="white"/>
              </a:solidFill>
            </a:endParaRPr>
          </a:p>
        </p:txBody>
      </p:sp>
      <p:sp>
        <p:nvSpPr>
          <p:cNvPr id="19" name="TextBox 18"/>
          <p:cNvSpPr txBox="1"/>
          <p:nvPr/>
        </p:nvSpPr>
        <p:spPr>
          <a:xfrm>
            <a:off x="1" y="1449685"/>
            <a:ext cx="4495800" cy="1015663"/>
          </a:xfrm>
          <a:prstGeom prst="rect">
            <a:avLst/>
          </a:prstGeom>
          <a:noFill/>
        </p:spPr>
        <p:txBody>
          <a:bodyPr wrap="square" rtlCol="0">
            <a:spAutoFit/>
          </a:bodyPr>
          <a:lstStyle/>
          <a:p>
            <a:r>
              <a:rPr lang="en-US" sz="1200" b="1" dirty="0" smtClean="0">
                <a:solidFill>
                  <a:srgbClr val="000000"/>
                </a:solidFill>
              </a:rPr>
              <a:t>Part Number; Part Name; QTY</a:t>
            </a:r>
          </a:p>
          <a:p>
            <a:endParaRPr lang="en-US" sz="1200" dirty="0">
              <a:solidFill>
                <a:srgbClr val="000000"/>
              </a:solidFill>
            </a:endParaRPr>
          </a:p>
          <a:p>
            <a:r>
              <a:rPr lang="en-US" sz="1200" b="1" dirty="0">
                <a:solidFill>
                  <a:srgbClr val="000000"/>
                </a:solidFill>
              </a:rPr>
              <a:t>Requirement</a:t>
            </a:r>
            <a:r>
              <a:rPr lang="en-US" sz="1200" b="1" dirty="0" smtClean="0">
                <a:solidFill>
                  <a:srgbClr val="000000"/>
                </a:solidFill>
              </a:rPr>
              <a:t>: </a:t>
            </a:r>
            <a:r>
              <a:rPr lang="en-US" sz="1200" dirty="0" smtClean="0">
                <a:solidFill>
                  <a:srgbClr val="000000"/>
                </a:solidFill>
              </a:rPr>
              <a:t>Should be condition</a:t>
            </a:r>
            <a:endParaRPr lang="en-US" sz="1200" b="1" dirty="0">
              <a:solidFill>
                <a:srgbClr val="000000"/>
              </a:solidFill>
            </a:endParaRPr>
          </a:p>
          <a:p>
            <a:endParaRPr lang="en-US" sz="1200" dirty="0">
              <a:solidFill>
                <a:srgbClr val="000000"/>
              </a:solidFill>
            </a:endParaRPr>
          </a:p>
          <a:p>
            <a:pPr fontAlgn="base">
              <a:spcBef>
                <a:spcPct val="0"/>
              </a:spcBef>
              <a:spcAft>
                <a:spcPct val="0"/>
              </a:spcAft>
            </a:pPr>
            <a:r>
              <a:rPr lang="en-US" sz="1200" b="1" dirty="0" smtClean="0">
                <a:solidFill>
                  <a:srgbClr val="000000"/>
                </a:solidFill>
              </a:rPr>
              <a:t>Defect: </a:t>
            </a:r>
            <a:r>
              <a:rPr lang="en-US" sz="1200" dirty="0" smtClean="0">
                <a:solidFill>
                  <a:srgbClr val="000000"/>
                </a:solidFill>
              </a:rPr>
              <a:t>Actual condition</a:t>
            </a:r>
            <a:endParaRPr lang="en-US" sz="1200" b="1" dirty="0">
              <a:solidFill>
                <a:srgbClr val="000000"/>
              </a:solidFill>
            </a:endParaRPr>
          </a:p>
        </p:txBody>
      </p:sp>
      <p:sp>
        <p:nvSpPr>
          <p:cNvPr id="20" name="TextBox 19"/>
          <p:cNvSpPr txBox="1"/>
          <p:nvPr/>
        </p:nvSpPr>
        <p:spPr>
          <a:xfrm>
            <a:off x="4610101" y="1449684"/>
            <a:ext cx="4495800" cy="1200329"/>
          </a:xfrm>
          <a:prstGeom prst="rect">
            <a:avLst/>
          </a:prstGeom>
          <a:noFill/>
        </p:spPr>
        <p:txBody>
          <a:bodyPr wrap="square" rtlCol="0">
            <a:spAutoFit/>
          </a:bodyPr>
          <a:lstStyle/>
          <a:p>
            <a:r>
              <a:rPr lang="en-US" sz="1200" b="1" dirty="0" smtClean="0">
                <a:solidFill>
                  <a:srgbClr val="000000"/>
                </a:solidFill>
              </a:rPr>
              <a:t>Containment: </a:t>
            </a:r>
            <a:r>
              <a:rPr lang="en-US" sz="1200" dirty="0" smtClean="0">
                <a:solidFill>
                  <a:srgbClr val="000000"/>
                </a:solidFill>
              </a:rPr>
              <a:t>Verify Complete current and future containment of products if necessary</a:t>
            </a:r>
          </a:p>
          <a:p>
            <a:endParaRPr lang="en-US" sz="1200" b="1" dirty="0">
              <a:solidFill>
                <a:srgbClr val="000000"/>
              </a:solidFill>
            </a:endParaRPr>
          </a:p>
          <a:p>
            <a:endParaRPr lang="en-US" sz="1200" b="1" dirty="0" smtClean="0">
              <a:solidFill>
                <a:srgbClr val="000000"/>
              </a:solidFill>
            </a:endParaRPr>
          </a:p>
          <a:p>
            <a:endParaRPr lang="en-US" sz="1200" b="1" dirty="0" smtClean="0">
              <a:solidFill>
                <a:srgbClr val="000000"/>
              </a:solidFill>
            </a:endParaRPr>
          </a:p>
          <a:p>
            <a:r>
              <a:rPr lang="en-US" sz="1200" b="1" dirty="0" smtClean="0">
                <a:solidFill>
                  <a:srgbClr val="000000"/>
                </a:solidFill>
              </a:rPr>
              <a:t>Trend:</a:t>
            </a:r>
            <a:r>
              <a:rPr lang="en-US" sz="1200" b="1" dirty="0">
                <a:solidFill>
                  <a:srgbClr val="000000"/>
                </a:solidFill>
              </a:rPr>
              <a:t> </a:t>
            </a:r>
            <a:r>
              <a:rPr lang="en-US" sz="1200" dirty="0" smtClean="0">
                <a:solidFill>
                  <a:srgbClr val="000000"/>
                </a:solidFill>
              </a:rPr>
              <a:t>List past occurrences of this defect if applicable </a:t>
            </a:r>
            <a:endParaRPr lang="en-US" sz="1200" b="1" dirty="0">
              <a:solidFill>
                <a:srgbClr val="000000"/>
              </a:solidFill>
            </a:endParaRPr>
          </a:p>
        </p:txBody>
      </p:sp>
      <p:sp>
        <p:nvSpPr>
          <p:cNvPr id="22" name="TextBox 21"/>
          <p:cNvSpPr txBox="1"/>
          <p:nvPr/>
        </p:nvSpPr>
        <p:spPr>
          <a:xfrm>
            <a:off x="38101" y="4075360"/>
            <a:ext cx="4495800" cy="1015663"/>
          </a:xfrm>
          <a:prstGeom prst="rect">
            <a:avLst/>
          </a:prstGeom>
          <a:noFill/>
        </p:spPr>
        <p:txBody>
          <a:bodyPr wrap="square" rtlCol="0">
            <a:spAutoFit/>
          </a:bodyPr>
          <a:lstStyle/>
          <a:p>
            <a:r>
              <a:rPr lang="en-US" sz="1200" b="1" dirty="0" smtClean="0">
                <a:solidFill>
                  <a:srgbClr val="000000"/>
                </a:solidFill>
              </a:rPr>
              <a:t>Disposition: </a:t>
            </a:r>
            <a:r>
              <a:rPr lang="en-US" sz="1200" dirty="0" smtClean="0">
                <a:solidFill>
                  <a:srgbClr val="000000"/>
                </a:solidFill>
              </a:rPr>
              <a:t>Briefly describe disposition of hardware</a:t>
            </a:r>
          </a:p>
          <a:p>
            <a:endParaRPr lang="en-US" sz="1200" b="1" dirty="0">
              <a:solidFill>
                <a:srgbClr val="000000"/>
              </a:solidFill>
            </a:endParaRPr>
          </a:p>
          <a:p>
            <a:endParaRPr lang="en-US" sz="1200" b="1" dirty="0" smtClean="0">
              <a:solidFill>
                <a:srgbClr val="000000"/>
              </a:solidFill>
            </a:endParaRPr>
          </a:p>
          <a:p>
            <a:endParaRPr lang="en-US" sz="1200" b="1" dirty="0" smtClean="0">
              <a:solidFill>
                <a:srgbClr val="000000"/>
              </a:solidFill>
            </a:endParaRPr>
          </a:p>
          <a:p>
            <a:r>
              <a:rPr lang="en-US" sz="1200" b="1" dirty="0" smtClean="0">
                <a:solidFill>
                  <a:srgbClr val="000000"/>
                </a:solidFill>
              </a:rPr>
              <a:t>Place images here if applicable</a:t>
            </a:r>
            <a:endParaRPr lang="en-US" sz="1200" b="1" dirty="0">
              <a:solidFill>
                <a:srgbClr val="000000"/>
              </a:solidFill>
            </a:endParaRPr>
          </a:p>
        </p:txBody>
      </p:sp>
      <p:sp>
        <p:nvSpPr>
          <p:cNvPr id="23" name="TextBox 22"/>
          <p:cNvSpPr txBox="1"/>
          <p:nvPr/>
        </p:nvSpPr>
        <p:spPr>
          <a:xfrm>
            <a:off x="4648201" y="4075360"/>
            <a:ext cx="4495800" cy="1384995"/>
          </a:xfrm>
          <a:prstGeom prst="rect">
            <a:avLst/>
          </a:prstGeom>
          <a:noFill/>
        </p:spPr>
        <p:txBody>
          <a:bodyPr wrap="square" rtlCol="0">
            <a:spAutoFit/>
          </a:bodyPr>
          <a:lstStyle/>
          <a:p>
            <a:r>
              <a:rPr lang="en-US" sz="1200" b="1" dirty="0" smtClean="0">
                <a:solidFill>
                  <a:srgbClr val="000000"/>
                </a:solidFill>
              </a:rPr>
              <a:t>Corrective Actions: </a:t>
            </a:r>
            <a:r>
              <a:rPr lang="en-US" sz="1200" dirty="0" smtClean="0">
                <a:solidFill>
                  <a:srgbClr val="000000"/>
                </a:solidFill>
              </a:rPr>
              <a:t>Briefly describe the corrective action that addresses the root cause</a:t>
            </a:r>
          </a:p>
          <a:p>
            <a:endParaRPr lang="en-US" sz="1200" b="1" dirty="0">
              <a:solidFill>
                <a:srgbClr val="000000"/>
              </a:solidFill>
            </a:endParaRPr>
          </a:p>
          <a:p>
            <a:endParaRPr lang="en-US" sz="1200" b="1" dirty="0" smtClean="0">
              <a:solidFill>
                <a:srgbClr val="000000"/>
              </a:solidFill>
            </a:endParaRPr>
          </a:p>
          <a:p>
            <a:endParaRPr lang="en-US" sz="1200" b="1" dirty="0" smtClean="0">
              <a:solidFill>
                <a:srgbClr val="000000"/>
              </a:solidFill>
            </a:endParaRPr>
          </a:p>
          <a:p>
            <a:r>
              <a:rPr lang="en-US" sz="1200" b="1" dirty="0" smtClean="0">
                <a:solidFill>
                  <a:srgbClr val="000000"/>
                </a:solidFill>
              </a:rPr>
              <a:t>Supplier Quality Actions: </a:t>
            </a:r>
            <a:r>
              <a:rPr lang="en-US" sz="1200" dirty="0" smtClean="0">
                <a:solidFill>
                  <a:srgbClr val="000000"/>
                </a:solidFill>
              </a:rPr>
              <a:t>List any follow-ups for the corrective cations that need to be completed to prevent future occurrences</a:t>
            </a:r>
            <a:endParaRPr lang="en-US" sz="1200" b="1" dirty="0">
              <a:solidFill>
                <a:srgbClr val="000000"/>
              </a:solidFill>
            </a:endParaRPr>
          </a:p>
        </p:txBody>
      </p:sp>
      <p:sp>
        <p:nvSpPr>
          <p:cNvPr id="14" name="Flowchart: Alternate Process 13"/>
          <p:cNvSpPr/>
          <p:nvPr/>
        </p:nvSpPr>
        <p:spPr>
          <a:xfrm>
            <a:off x="4648201" y="5532300"/>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2">
                    <a:lumMod val="50000"/>
                  </a:schemeClr>
                </a:solidFill>
              </a:rPr>
              <a:t>4 blocker used for SFRs, rejects, reworks, SCARs, etc.  </a:t>
            </a:r>
          </a:p>
        </p:txBody>
      </p:sp>
      <p:sp>
        <p:nvSpPr>
          <p:cNvPr id="2" name="Slide Number Placeholder 1"/>
          <p:cNvSpPr>
            <a:spLocks noGrp="1"/>
          </p:cNvSpPr>
          <p:nvPr>
            <p:ph type="sldNum" sz="quarter" idx="12"/>
          </p:nvPr>
        </p:nvSpPr>
        <p:spPr/>
        <p:txBody>
          <a:bodyPr/>
          <a:lstStyle/>
          <a:p>
            <a:fld id="{2F6FAF79-B0D9-444A-ABDC-4F1DB8DFCFE0}" type="slidenum">
              <a:rPr lang="en-US" smtClean="0"/>
              <a:t>14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73212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Supplier Performance</a:t>
            </a:r>
            <a:endParaRPr lang="en-US" dirty="0"/>
          </a:p>
        </p:txBody>
      </p:sp>
      <p:grpSp>
        <p:nvGrpSpPr>
          <p:cNvPr id="26" name="Group 25"/>
          <p:cNvGrpSpPr/>
          <p:nvPr/>
        </p:nvGrpSpPr>
        <p:grpSpPr>
          <a:xfrm>
            <a:off x="269874" y="1672787"/>
            <a:ext cx="8604250" cy="3421982"/>
            <a:chOff x="234950" y="2270125"/>
            <a:chExt cx="11701463" cy="4052888"/>
          </a:xfrm>
        </p:grpSpPr>
        <p:pic>
          <p:nvPicPr>
            <p:cNvPr id="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39888" y="2270125"/>
              <a:ext cx="8931275" cy="4052888"/>
            </a:xfrm>
            <a:prstGeom prst="rect">
              <a:avLst/>
            </a:prstGeom>
            <a:noFill/>
            <a:ln w="15875">
              <a:noFill/>
              <a:miter lim="800000"/>
              <a:headEnd/>
              <a:tailEnd/>
            </a:ln>
          </p:spPr>
        </p:pic>
        <p:pic>
          <p:nvPicPr>
            <p:cNvPr id="6" name="Picture 2"/>
            <p:cNvPicPr>
              <a:picLocks noChangeAspect="1" noChangeArrowheads="1"/>
            </p:cNvPicPr>
            <p:nvPr/>
          </p:nvPicPr>
          <p:blipFill>
            <a:blip r:embed="rId3"/>
            <a:srcRect/>
            <a:stretch>
              <a:fillRect/>
            </a:stretch>
          </p:blipFill>
          <p:spPr bwMode="auto">
            <a:xfrm>
              <a:off x="236538" y="2332038"/>
              <a:ext cx="1343025" cy="1974850"/>
            </a:xfrm>
            <a:prstGeom prst="rect">
              <a:avLst/>
            </a:prstGeom>
            <a:noFill/>
            <a:ln w="12700">
              <a:solidFill>
                <a:schemeClr val="tx1"/>
              </a:solidFill>
              <a:miter lim="800000"/>
              <a:headEnd/>
              <a:tailEnd/>
            </a:ln>
          </p:spPr>
        </p:pic>
        <p:sp>
          <p:nvSpPr>
            <p:cNvPr id="7" name="TextBox 12"/>
            <p:cNvSpPr txBox="1">
              <a:spLocks noChangeArrowheads="1"/>
            </p:cNvSpPr>
            <p:nvPr/>
          </p:nvSpPr>
          <p:spPr bwMode="auto">
            <a:xfrm>
              <a:off x="252413" y="2538413"/>
              <a:ext cx="846137" cy="276225"/>
            </a:xfrm>
            <a:prstGeom prst="rect">
              <a:avLst/>
            </a:prstGeom>
            <a:noFill/>
            <a:ln w="9525">
              <a:noFill/>
              <a:miter lim="800000"/>
              <a:headEnd/>
              <a:tailEnd/>
            </a:ln>
          </p:spPr>
          <p:txBody>
            <a:bodyPr wrap="none">
              <a:spAutoFit/>
            </a:bodyPr>
            <a:lstStyle/>
            <a:p>
              <a:r>
                <a:rPr lang="en-US" sz="1200" b="0">
                  <a:solidFill>
                    <a:srgbClr val="000000"/>
                  </a:solidFill>
                  <a:latin typeface="Calibri" pitchFamily="34" charset="0"/>
                </a:rPr>
                <a:t>&gt;  or =98%</a:t>
              </a:r>
            </a:p>
          </p:txBody>
        </p:sp>
        <p:sp>
          <p:nvSpPr>
            <p:cNvPr id="8" name="TextBox 13"/>
            <p:cNvSpPr txBox="1">
              <a:spLocks noChangeArrowheads="1"/>
            </p:cNvSpPr>
            <p:nvPr/>
          </p:nvSpPr>
          <p:spPr bwMode="auto">
            <a:xfrm>
              <a:off x="293688" y="3179763"/>
              <a:ext cx="847725" cy="276225"/>
            </a:xfrm>
            <a:prstGeom prst="rect">
              <a:avLst/>
            </a:prstGeom>
            <a:noFill/>
            <a:ln w="9525">
              <a:noFill/>
              <a:miter lim="800000"/>
              <a:headEnd/>
              <a:tailEnd/>
            </a:ln>
          </p:spPr>
          <p:txBody>
            <a:bodyPr wrap="none">
              <a:spAutoFit/>
            </a:bodyPr>
            <a:lstStyle/>
            <a:p>
              <a:r>
                <a:rPr lang="en-US" sz="1200" b="0">
                  <a:solidFill>
                    <a:srgbClr val="000000"/>
                  </a:solidFill>
                  <a:latin typeface="Calibri" pitchFamily="34" charset="0"/>
                </a:rPr>
                <a:t>&gt; or = 88%</a:t>
              </a:r>
            </a:p>
          </p:txBody>
        </p:sp>
        <p:sp>
          <p:nvSpPr>
            <p:cNvPr id="9" name="TextBox 14"/>
            <p:cNvSpPr txBox="1">
              <a:spLocks noChangeArrowheads="1"/>
            </p:cNvSpPr>
            <p:nvPr/>
          </p:nvSpPr>
          <p:spPr bwMode="auto">
            <a:xfrm>
              <a:off x="538163" y="3830638"/>
              <a:ext cx="563562" cy="276225"/>
            </a:xfrm>
            <a:prstGeom prst="rect">
              <a:avLst/>
            </a:prstGeom>
            <a:noFill/>
            <a:ln w="9525">
              <a:noFill/>
              <a:miter lim="800000"/>
              <a:headEnd/>
              <a:tailEnd/>
            </a:ln>
          </p:spPr>
          <p:txBody>
            <a:bodyPr wrap="none">
              <a:spAutoFit/>
            </a:bodyPr>
            <a:lstStyle/>
            <a:p>
              <a:r>
                <a:rPr lang="en-US" sz="1200" b="0">
                  <a:solidFill>
                    <a:srgbClr val="000000"/>
                  </a:solidFill>
                  <a:latin typeface="Calibri" pitchFamily="34" charset="0"/>
                </a:rPr>
                <a:t>&lt; 88%</a:t>
              </a:r>
            </a:p>
          </p:txBody>
        </p:sp>
        <p:pic>
          <p:nvPicPr>
            <p:cNvPr id="10" name="Picture 2"/>
            <p:cNvPicPr>
              <a:picLocks noChangeAspect="1" noChangeArrowheads="1"/>
            </p:cNvPicPr>
            <p:nvPr/>
          </p:nvPicPr>
          <p:blipFill>
            <a:blip r:embed="rId3"/>
            <a:srcRect/>
            <a:stretch>
              <a:fillRect/>
            </a:stretch>
          </p:blipFill>
          <p:spPr bwMode="auto">
            <a:xfrm>
              <a:off x="10590213" y="2332038"/>
              <a:ext cx="1346200" cy="1974850"/>
            </a:xfrm>
            <a:prstGeom prst="rect">
              <a:avLst/>
            </a:prstGeom>
            <a:noFill/>
            <a:ln w="12700">
              <a:solidFill>
                <a:schemeClr val="tx1"/>
              </a:solidFill>
              <a:miter lim="800000"/>
              <a:headEnd/>
              <a:tailEnd/>
            </a:ln>
          </p:spPr>
        </p:pic>
        <p:sp>
          <p:nvSpPr>
            <p:cNvPr id="11" name="TextBox 15"/>
            <p:cNvSpPr txBox="1">
              <a:spLocks noChangeArrowheads="1"/>
            </p:cNvSpPr>
            <p:nvPr/>
          </p:nvSpPr>
          <p:spPr bwMode="auto">
            <a:xfrm>
              <a:off x="10609263" y="2530475"/>
              <a:ext cx="882650" cy="276225"/>
            </a:xfrm>
            <a:prstGeom prst="rect">
              <a:avLst/>
            </a:prstGeom>
            <a:noFill/>
            <a:ln w="9525">
              <a:noFill/>
              <a:miter lim="800000"/>
              <a:headEnd/>
              <a:tailEnd/>
            </a:ln>
          </p:spPr>
          <p:txBody>
            <a:bodyPr wrap="none">
              <a:spAutoFit/>
            </a:bodyPr>
            <a:lstStyle/>
            <a:p>
              <a:r>
                <a:rPr lang="en-US" sz="1200" b="0">
                  <a:solidFill>
                    <a:srgbClr val="000000"/>
                  </a:solidFill>
                  <a:latin typeface="Calibri" pitchFamily="34" charset="0"/>
                </a:rPr>
                <a:t>&gt;  or = 95%</a:t>
              </a:r>
            </a:p>
          </p:txBody>
        </p:sp>
        <p:sp>
          <p:nvSpPr>
            <p:cNvPr id="12" name="TextBox 16"/>
            <p:cNvSpPr txBox="1">
              <a:spLocks noChangeArrowheads="1"/>
            </p:cNvSpPr>
            <p:nvPr/>
          </p:nvSpPr>
          <p:spPr bwMode="auto">
            <a:xfrm>
              <a:off x="10656888" y="3181350"/>
              <a:ext cx="846137" cy="276225"/>
            </a:xfrm>
            <a:prstGeom prst="rect">
              <a:avLst/>
            </a:prstGeom>
            <a:noFill/>
            <a:ln w="9525">
              <a:noFill/>
              <a:miter lim="800000"/>
              <a:headEnd/>
              <a:tailEnd/>
            </a:ln>
          </p:spPr>
          <p:txBody>
            <a:bodyPr wrap="none">
              <a:spAutoFit/>
            </a:bodyPr>
            <a:lstStyle/>
            <a:p>
              <a:r>
                <a:rPr lang="en-US" sz="1200" b="0">
                  <a:solidFill>
                    <a:srgbClr val="000000"/>
                  </a:solidFill>
                  <a:latin typeface="Calibri" pitchFamily="34" charset="0"/>
                </a:rPr>
                <a:t>&gt; or = 86%</a:t>
              </a:r>
            </a:p>
          </p:txBody>
        </p:sp>
        <p:sp>
          <p:nvSpPr>
            <p:cNvPr id="13" name="TextBox 17"/>
            <p:cNvSpPr txBox="1">
              <a:spLocks noChangeArrowheads="1"/>
            </p:cNvSpPr>
            <p:nvPr/>
          </p:nvSpPr>
          <p:spPr bwMode="auto">
            <a:xfrm>
              <a:off x="10879138" y="3802063"/>
              <a:ext cx="565150" cy="276225"/>
            </a:xfrm>
            <a:prstGeom prst="rect">
              <a:avLst/>
            </a:prstGeom>
            <a:noFill/>
            <a:ln w="9525">
              <a:noFill/>
              <a:miter lim="800000"/>
              <a:headEnd/>
              <a:tailEnd/>
            </a:ln>
          </p:spPr>
          <p:txBody>
            <a:bodyPr wrap="none">
              <a:spAutoFit/>
            </a:bodyPr>
            <a:lstStyle/>
            <a:p>
              <a:r>
                <a:rPr lang="en-US" sz="1200" b="0">
                  <a:solidFill>
                    <a:srgbClr val="000000"/>
                  </a:solidFill>
                  <a:latin typeface="Calibri" pitchFamily="34" charset="0"/>
                </a:rPr>
                <a:t>&lt; 86%</a:t>
              </a:r>
            </a:p>
          </p:txBody>
        </p:sp>
        <p:pic>
          <p:nvPicPr>
            <p:cNvPr id="14" name="Picture 2"/>
            <p:cNvPicPr>
              <a:picLocks noChangeAspect="1" noChangeArrowheads="1"/>
            </p:cNvPicPr>
            <p:nvPr/>
          </p:nvPicPr>
          <p:blipFill>
            <a:blip r:embed="rId3"/>
            <a:srcRect/>
            <a:stretch>
              <a:fillRect/>
            </a:stretch>
          </p:blipFill>
          <p:spPr bwMode="auto">
            <a:xfrm>
              <a:off x="8823325" y="4679950"/>
              <a:ext cx="1344613" cy="1570038"/>
            </a:xfrm>
            <a:prstGeom prst="rect">
              <a:avLst/>
            </a:prstGeom>
            <a:noFill/>
            <a:ln w="12700">
              <a:solidFill>
                <a:schemeClr val="tx1"/>
              </a:solidFill>
              <a:miter lim="800000"/>
              <a:headEnd/>
              <a:tailEnd/>
            </a:ln>
          </p:spPr>
        </p:pic>
        <p:sp>
          <p:nvSpPr>
            <p:cNvPr id="15" name="TextBox 5"/>
            <p:cNvSpPr txBox="1">
              <a:spLocks noChangeArrowheads="1"/>
            </p:cNvSpPr>
            <p:nvPr/>
          </p:nvSpPr>
          <p:spPr bwMode="auto">
            <a:xfrm>
              <a:off x="8843963" y="4824413"/>
              <a:ext cx="963612" cy="276225"/>
            </a:xfrm>
            <a:prstGeom prst="rect">
              <a:avLst/>
            </a:prstGeom>
            <a:noFill/>
            <a:ln w="9525">
              <a:noFill/>
              <a:miter lim="800000"/>
              <a:headEnd/>
              <a:tailEnd/>
            </a:ln>
          </p:spPr>
          <p:txBody>
            <a:bodyPr wrap="none">
              <a:spAutoFit/>
            </a:bodyPr>
            <a:lstStyle/>
            <a:p>
              <a:r>
                <a:rPr lang="en-US" sz="1200" b="0">
                  <a:solidFill>
                    <a:srgbClr val="000000"/>
                  </a:solidFill>
                  <a:latin typeface="Calibri" pitchFamily="34" charset="0"/>
                </a:rPr>
                <a:t>&gt;  or =96.8%</a:t>
              </a:r>
            </a:p>
          </p:txBody>
        </p:sp>
        <p:sp>
          <p:nvSpPr>
            <p:cNvPr id="16" name="TextBox 6"/>
            <p:cNvSpPr txBox="1">
              <a:spLocks noChangeArrowheads="1"/>
            </p:cNvSpPr>
            <p:nvPr/>
          </p:nvSpPr>
          <p:spPr bwMode="auto">
            <a:xfrm>
              <a:off x="8823325" y="5318125"/>
              <a:ext cx="963613" cy="276225"/>
            </a:xfrm>
            <a:prstGeom prst="rect">
              <a:avLst/>
            </a:prstGeom>
            <a:noFill/>
            <a:ln w="9525">
              <a:noFill/>
              <a:miter lim="800000"/>
              <a:headEnd/>
              <a:tailEnd/>
            </a:ln>
          </p:spPr>
          <p:txBody>
            <a:bodyPr wrap="none">
              <a:spAutoFit/>
            </a:bodyPr>
            <a:lstStyle/>
            <a:p>
              <a:r>
                <a:rPr lang="en-US" sz="1200" b="0" dirty="0">
                  <a:solidFill>
                    <a:srgbClr val="000000"/>
                  </a:solidFill>
                  <a:latin typeface="Calibri" pitchFamily="34" charset="0"/>
                </a:rPr>
                <a:t>&gt; or = 87.1%</a:t>
              </a:r>
            </a:p>
          </p:txBody>
        </p:sp>
        <p:sp>
          <p:nvSpPr>
            <p:cNvPr id="17" name="TextBox 7"/>
            <p:cNvSpPr txBox="1">
              <a:spLocks noChangeArrowheads="1"/>
            </p:cNvSpPr>
            <p:nvPr/>
          </p:nvSpPr>
          <p:spPr bwMode="auto">
            <a:xfrm>
              <a:off x="8947150" y="5813425"/>
              <a:ext cx="682625" cy="276225"/>
            </a:xfrm>
            <a:prstGeom prst="rect">
              <a:avLst/>
            </a:prstGeom>
            <a:noFill/>
            <a:ln w="9525">
              <a:noFill/>
              <a:miter lim="800000"/>
              <a:headEnd/>
              <a:tailEnd/>
            </a:ln>
          </p:spPr>
          <p:txBody>
            <a:bodyPr wrap="none">
              <a:spAutoFit/>
            </a:bodyPr>
            <a:lstStyle/>
            <a:p>
              <a:r>
                <a:rPr lang="en-US" sz="1200" b="0">
                  <a:solidFill>
                    <a:srgbClr val="000000"/>
                  </a:solidFill>
                  <a:latin typeface="Calibri" pitchFamily="34" charset="0"/>
                </a:rPr>
                <a:t>&lt; 87.1%</a:t>
              </a:r>
            </a:p>
          </p:txBody>
        </p:sp>
        <p:cxnSp>
          <p:nvCxnSpPr>
            <p:cNvPr id="20" name="Straight Connector 19"/>
            <p:cNvCxnSpPr/>
            <p:nvPr/>
          </p:nvCxnSpPr>
          <p:spPr bwMode="auto">
            <a:xfrm rot="16200000" flipH="1">
              <a:off x="-718344" y="3323432"/>
              <a:ext cx="1906587" cy="0"/>
            </a:xfrm>
            <a:prstGeom prst="line">
              <a:avLst/>
            </a:prstGeom>
            <a:gradFill rotWithShape="0">
              <a:gsLst>
                <a:gs pos="0">
                  <a:schemeClr val="accent1">
                    <a:gamma/>
                    <a:shade val="46275"/>
                    <a:invGamma/>
                  </a:schemeClr>
                </a:gs>
                <a:gs pos="100000">
                  <a:schemeClr val="accent1"/>
                </a:gs>
              </a:gsLst>
              <a:lin ang="5400000" scaled="1"/>
            </a:gradFill>
            <a:ln w="12700" cap="flat" cmpd="sng" algn="ctr">
              <a:solidFill>
                <a:schemeClr val="bg2">
                  <a:lumMod val="65000"/>
                  <a:lumOff val="35000"/>
                </a:schemeClr>
              </a:solidFill>
              <a:prstDash val="solid"/>
              <a:round/>
              <a:headEnd type="none" w="med" len="med"/>
              <a:tailEnd type="none" w="med" len="med"/>
            </a:ln>
            <a:effectLst/>
          </p:spPr>
        </p:cxnSp>
        <p:cxnSp>
          <p:nvCxnSpPr>
            <p:cNvPr id="21" name="Straight Connector 20"/>
            <p:cNvCxnSpPr/>
            <p:nvPr/>
          </p:nvCxnSpPr>
          <p:spPr bwMode="auto">
            <a:xfrm rot="16200000" flipH="1">
              <a:off x="9633744" y="3320257"/>
              <a:ext cx="1906587" cy="0"/>
            </a:xfrm>
            <a:prstGeom prst="line">
              <a:avLst/>
            </a:prstGeom>
            <a:gradFill rotWithShape="0">
              <a:gsLst>
                <a:gs pos="0">
                  <a:schemeClr val="accent1">
                    <a:gamma/>
                    <a:shade val="46275"/>
                    <a:invGamma/>
                  </a:schemeClr>
                </a:gs>
                <a:gs pos="100000">
                  <a:schemeClr val="accent1"/>
                </a:gs>
              </a:gsLst>
              <a:lin ang="5400000" scaled="1"/>
            </a:gradFill>
            <a:ln w="12700" cap="flat" cmpd="sng" algn="ctr">
              <a:solidFill>
                <a:schemeClr val="bg2">
                  <a:lumMod val="65000"/>
                  <a:lumOff val="35000"/>
                </a:schemeClr>
              </a:solidFill>
              <a:prstDash val="solid"/>
              <a:round/>
              <a:headEnd type="none" w="med" len="med"/>
              <a:tailEnd type="none" w="med" len="med"/>
            </a:ln>
            <a:effectLst/>
          </p:spPr>
        </p:cxnSp>
        <p:cxnSp>
          <p:nvCxnSpPr>
            <p:cNvPr id="22" name="Straight Connector 21"/>
            <p:cNvCxnSpPr/>
            <p:nvPr/>
          </p:nvCxnSpPr>
          <p:spPr bwMode="auto">
            <a:xfrm rot="5400000">
              <a:off x="8058151" y="5462587"/>
              <a:ext cx="1516062" cy="4763"/>
            </a:xfrm>
            <a:prstGeom prst="line">
              <a:avLst/>
            </a:prstGeom>
            <a:gradFill rotWithShape="0">
              <a:gsLst>
                <a:gs pos="0">
                  <a:schemeClr val="accent1">
                    <a:gamma/>
                    <a:shade val="46275"/>
                    <a:invGamma/>
                  </a:schemeClr>
                </a:gs>
                <a:gs pos="100000">
                  <a:schemeClr val="accent1"/>
                </a:gs>
              </a:gsLst>
              <a:lin ang="5400000" scaled="1"/>
            </a:gradFill>
            <a:ln w="12700" cap="flat" cmpd="sng" algn="ctr">
              <a:solidFill>
                <a:schemeClr val="bg2">
                  <a:lumMod val="65000"/>
                  <a:lumOff val="35000"/>
                </a:schemeClr>
              </a:solidFill>
              <a:prstDash val="solid"/>
              <a:round/>
              <a:headEnd type="none" w="med" len="med"/>
              <a:tailEnd type="none" w="med" len="med"/>
            </a:ln>
            <a:effectLst/>
          </p:spPr>
        </p:cxnSp>
      </p:grpSp>
      <p:sp>
        <p:nvSpPr>
          <p:cNvPr id="29" name="TextBox 28"/>
          <p:cNvSpPr txBox="1"/>
          <p:nvPr/>
        </p:nvSpPr>
        <p:spPr>
          <a:xfrm>
            <a:off x="525641" y="1213161"/>
            <a:ext cx="5638800" cy="369332"/>
          </a:xfrm>
          <a:prstGeom prst="rect">
            <a:avLst/>
          </a:prstGeom>
          <a:noFill/>
        </p:spPr>
        <p:txBody>
          <a:bodyPr wrap="square" rtlCol="0">
            <a:spAutoFit/>
          </a:bodyPr>
          <a:lstStyle/>
          <a:p>
            <a:r>
              <a:rPr lang="en-US" dirty="0" smtClean="0"/>
              <a:t>Supplier Monthly Rating Determined as Follows:</a:t>
            </a:r>
            <a:endParaRPr lang="en-US" dirty="0"/>
          </a:p>
        </p:txBody>
      </p:sp>
      <p:sp>
        <p:nvSpPr>
          <p:cNvPr id="23" name="Flowchart: Alternate Process 22"/>
          <p:cNvSpPr/>
          <p:nvPr/>
        </p:nvSpPr>
        <p:spPr>
          <a:xfrm>
            <a:off x="4633453" y="5526370"/>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2">
                    <a:lumMod val="50000"/>
                  </a:schemeClr>
                </a:solidFill>
              </a:rPr>
              <a:t>4 Blockers should be created when rating is yellow or red for the previous </a:t>
            </a:r>
            <a:r>
              <a:rPr lang="en-US" dirty="0" smtClean="0">
                <a:solidFill>
                  <a:schemeClr val="bg2">
                    <a:lumMod val="50000"/>
                  </a:schemeClr>
                </a:solidFill>
              </a:rPr>
              <a:t>month</a:t>
            </a:r>
            <a:endParaRPr lang="en-US" dirty="0">
              <a:solidFill>
                <a:schemeClr val="bg2">
                  <a:lumMod val="50000"/>
                </a:schemeClr>
              </a:solidFill>
            </a:endParaRPr>
          </a:p>
        </p:txBody>
      </p:sp>
      <p:sp>
        <p:nvSpPr>
          <p:cNvPr id="3" name="Slide Number Placeholder 2"/>
          <p:cNvSpPr>
            <a:spLocks noGrp="1"/>
          </p:cNvSpPr>
          <p:nvPr>
            <p:ph type="sldNum" sz="quarter" idx="12"/>
          </p:nvPr>
        </p:nvSpPr>
        <p:spPr/>
        <p:txBody>
          <a:bodyPr/>
          <a:lstStyle/>
          <a:p>
            <a:fld id="{2F6FAF79-B0D9-444A-ABDC-4F1DB8DFCFE0}" type="slidenum">
              <a:rPr lang="en-US" smtClean="0"/>
              <a:t>15</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8662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1" name="Group 913"/>
          <p:cNvGraphicFramePr>
            <a:graphicFrameLocks noGrp="1"/>
          </p:cNvGraphicFramePr>
          <p:nvPr>
            <p:ph sz="half" idx="4294967295"/>
            <p:extLst>
              <p:ext uri="{D42A27DB-BD31-4B8C-83A1-F6EECF244321}">
                <p14:modId xmlns:p14="http://schemas.microsoft.com/office/powerpoint/2010/main" val="808509303"/>
              </p:ext>
            </p:extLst>
          </p:nvPr>
        </p:nvGraphicFramePr>
        <p:xfrm>
          <a:off x="1100031" y="1223433"/>
          <a:ext cx="7267787" cy="4870195"/>
        </p:xfrm>
        <a:graphic>
          <a:graphicData uri="http://schemas.openxmlformats.org/drawingml/2006/table">
            <a:tbl>
              <a:tblPr/>
              <a:tblGrid>
                <a:gridCol w="3635598"/>
                <a:gridCol w="3632189"/>
              </a:tblGrid>
              <a:tr h="4870195">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tab pos="271463" algn="l"/>
                        </a:tabLst>
                      </a:pPr>
                      <a:r>
                        <a:rPr kumimoji="0" lang="en-GB" sz="1100" b="1" i="0" u="sng" strike="noStrike" cap="none" normalizeH="0" baseline="0" dirty="0" smtClean="0">
                          <a:ln>
                            <a:noFill/>
                          </a:ln>
                          <a:solidFill>
                            <a:schemeClr val="tx1"/>
                          </a:solidFill>
                          <a:effectLst/>
                          <a:latin typeface="Arial" charset="0"/>
                        </a:rPr>
                        <a:t>Problem Statement</a:t>
                      </a:r>
                    </a:p>
                    <a:p>
                      <a:pPr marL="533400" marR="0" lvl="0" indent="-533400" algn="l" defTabSz="914400" rtl="0" eaLnBrk="1" fontAlgn="base" latinLnBrk="0" hangingPunct="1">
                        <a:lnSpc>
                          <a:spcPct val="100000"/>
                        </a:lnSpc>
                        <a:spcBef>
                          <a:spcPct val="20000"/>
                        </a:spcBef>
                        <a:spcAft>
                          <a:spcPct val="0"/>
                        </a:spcAft>
                        <a:buClrTx/>
                        <a:buSzTx/>
                        <a:buFontTx/>
                        <a:buNone/>
                        <a:tabLst>
                          <a:tab pos="271463" algn="l"/>
                        </a:tabLst>
                      </a:pPr>
                      <a:endParaRPr kumimoji="0" lang="en-GB" sz="11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271463" algn="l"/>
                        </a:tabLst>
                      </a:pPr>
                      <a:endParaRPr kumimoji="0" lang="en-GB" sz="11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tab pos="271463" algn="l"/>
                        </a:tabLst>
                      </a:pPr>
                      <a:endParaRPr kumimoji="0" lang="en-GB" sz="1100" b="0" i="0" u="none"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tab pos="271463" algn="l"/>
                        </a:tabLst>
                      </a:pPr>
                      <a:r>
                        <a:rPr kumimoji="0" lang="en-GB" sz="1100" b="1" i="0" u="sng" strike="noStrike" cap="none" normalizeH="0" baseline="0" dirty="0" smtClean="0">
                          <a:ln>
                            <a:noFill/>
                          </a:ln>
                          <a:solidFill>
                            <a:schemeClr val="tx1"/>
                          </a:solidFill>
                          <a:effectLst/>
                          <a:latin typeface="Arial" charset="0"/>
                        </a:rPr>
                        <a:t>Proposed Solution</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100" b="1" i="0" u="sng"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tab pos="271463" algn="l"/>
                        </a:tabLst>
                      </a:pPr>
                      <a:endParaRPr kumimoji="0" lang="en-US" sz="1600" b="1" i="0" u="sng" strike="noStrike" kern="1200" cap="none" normalizeH="0" baseline="0" dirty="0" smtClean="0">
                        <a:ln>
                          <a:noFill/>
                        </a:ln>
                        <a:solidFill>
                          <a:schemeClr val="tx1"/>
                        </a:solidFill>
                        <a:effectLst/>
                        <a:latin typeface="Arial" charset="0"/>
                        <a:ea typeface="+mn-ea"/>
                        <a:cs typeface="+mn-cs"/>
                      </a:endParaRPr>
                    </a:p>
                    <a:p>
                      <a:pPr marL="533400" marR="0" lvl="0" indent="-533400" algn="l" defTabSz="914400" rtl="0" eaLnBrk="1" fontAlgn="base" latinLnBrk="0" hangingPunct="1">
                        <a:lnSpc>
                          <a:spcPct val="100000"/>
                        </a:lnSpc>
                        <a:spcBef>
                          <a:spcPct val="20000"/>
                        </a:spcBef>
                        <a:spcAft>
                          <a:spcPct val="0"/>
                        </a:spcAft>
                        <a:buClrTx/>
                        <a:buSzTx/>
                        <a:buFontTx/>
                        <a:buNone/>
                        <a:tabLst>
                          <a:tab pos="271463" algn="l"/>
                        </a:tabLst>
                      </a:pPr>
                      <a:endParaRPr kumimoji="0" lang="en-US" sz="1600" b="1" i="0" u="sng" strike="noStrike" kern="1200" cap="none" normalizeH="0" baseline="0" dirty="0" smtClean="0">
                        <a:ln>
                          <a:noFill/>
                        </a:ln>
                        <a:solidFill>
                          <a:schemeClr val="tx1"/>
                        </a:solidFill>
                        <a:effectLst/>
                        <a:latin typeface="Arial" charset="0"/>
                        <a:ea typeface="+mn-ea"/>
                        <a:cs typeface="+mn-cs"/>
                      </a:endParaRPr>
                    </a:p>
                    <a:p>
                      <a:pPr marL="533400" marR="0" lvl="0" indent="-533400" algn="l" defTabSz="914400" rtl="0" eaLnBrk="1" fontAlgn="base" latinLnBrk="0" hangingPunct="1">
                        <a:lnSpc>
                          <a:spcPct val="100000"/>
                        </a:lnSpc>
                        <a:spcBef>
                          <a:spcPct val="20000"/>
                        </a:spcBef>
                        <a:spcAft>
                          <a:spcPct val="0"/>
                        </a:spcAft>
                        <a:buClrTx/>
                        <a:buSzTx/>
                        <a:buFontTx/>
                        <a:buNone/>
                        <a:tabLst>
                          <a:tab pos="271463" algn="l"/>
                        </a:tabLst>
                      </a:pPr>
                      <a:endParaRPr kumimoji="0" lang="en-US" sz="1600" b="1" i="0" u="sng" strike="noStrike" kern="1200" cap="none" normalizeH="0" baseline="0" dirty="0" smtClean="0">
                        <a:ln>
                          <a:noFill/>
                        </a:ln>
                        <a:solidFill>
                          <a:schemeClr val="tx1"/>
                        </a:solidFill>
                        <a:effectLst/>
                        <a:latin typeface="Arial" charset="0"/>
                        <a:ea typeface="+mn-ea"/>
                        <a:cs typeface="+mn-cs"/>
                      </a:endParaRPr>
                    </a:p>
                    <a:p>
                      <a:pPr marL="533400" marR="0" lvl="0" indent="-533400" algn="l" defTabSz="914400" rtl="0" eaLnBrk="1" fontAlgn="base" latinLnBrk="0" hangingPunct="1">
                        <a:lnSpc>
                          <a:spcPct val="100000"/>
                        </a:lnSpc>
                        <a:spcBef>
                          <a:spcPct val="20000"/>
                        </a:spcBef>
                        <a:spcAft>
                          <a:spcPct val="0"/>
                        </a:spcAft>
                        <a:buClrTx/>
                        <a:buSzTx/>
                        <a:buFontTx/>
                        <a:buNone/>
                        <a:tabLst>
                          <a:tab pos="271463" algn="l"/>
                        </a:tabLst>
                      </a:pPr>
                      <a:r>
                        <a:rPr kumimoji="0" lang="en-US" sz="1100" b="1" i="0" u="sng" strike="noStrike" kern="1200" cap="none" normalizeH="0" baseline="0" dirty="0" smtClean="0">
                          <a:ln>
                            <a:noFill/>
                          </a:ln>
                          <a:solidFill>
                            <a:schemeClr val="tx1"/>
                          </a:solidFill>
                          <a:effectLst/>
                          <a:latin typeface="Arial" charset="0"/>
                          <a:ea typeface="+mn-ea"/>
                          <a:cs typeface="+mn-cs"/>
                        </a:rPr>
                        <a:t>Concerns</a:t>
                      </a: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endParaRPr kumimoji="0" lang="en-US" sz="1100" b="1" i="0" u="sng" strike="noStrike" kern="1200" cap="none" normalizeH="0" baseline="0" dirty="0" smtClean="0">
                        <a:ln>
                          <a:noFill/>
                        </a:ln>
                        <a:solidFill>
                          <a:schemeClr val="tx1"/>
                        </a:solidFill>
                        <a:effectLst/>
                        <a:latin typeface="Arial" charset="0"/>
                        <a:ea typeface="+mn-ea"/>
                        <a:cs typeface="+mn-cs"/>
                      </a:endParaRP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endParaRPr kumimoji="0" lang="en-US" sz="1100" b="1" i="0" u="sng" strike="noStrike" kern="1200" cap="none" normalizeH="0" baseline="0" dirty="0" smtClean="0">
                        <a:ln>
                          <a:noFill/>
                        </a:ln>
                        <a:solidFill>
                          <a:schemeClr val="tx1"/>
                        </a:solidFill>
                        <a:effectLst/>
                        <a:latin typeface="Arial" charset="0"/>
                        <a:ea typeface="+mn-ea"/>
                        <a:cs typeface="+mn-cs"/>
                      </a:endParaRP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endParaRPr kumimoji="0" lang="en-US" sz="1100" b="1" i="0" u="sng" strike="noStrike" kern="1200" cap="none" normalizeH="0" baseline="0" dirty="0" smtClean="0">
                        <a:ln>
                          <a:noFill/>
                        </a:ln>
                        <a:solidFill>
                          <a:schemeClr val="tx1"/>
                        </a:solidFill>
                        <a:effectLst/>
                        <a:latin typeface="Arial" charset="0"/>
                        <a:ea typeface="+mn-ea"/>
                        <a:cs typeface="+mn-cs"/>
                      </a:endParaRP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endParaRPr kumimoji="0" lang="en-US" sz="1100" b="1" i="0" u="sng" strike="noStrike" kern="1200" cap="none" normalizeH="0" baseline="0" dirty="0" smtClean="0">
                        <a:ln>
                          <a:noFill/>
                        </a:ln>
                        <a:solidFill>
                          <a:schemeClr val="tx1"/>
                        </a:solidFill>
                        <a:effectLst/>
                        <a:latin typeface="Arial" charset="0"/>
                        <a:ea typeface="+mn-ea"/>
                        <a:cs typeface="+mn-cs"/>
                      </a:endParaRP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endParaRPr kumimoji="0" lang="en-US" sz="1100" b="1" i="0" u="sng" strike="noStrike" kern="1200" cap="none" normalizeH="0" baseline="0" dirty="0" smtClean="0">
                        <a:ln>
                          <a:noFill/>
                        </a:ln>
                        <a:solidFill>
                          <a:schemeClr val="tx1"/>
                        </a:solidFill>
                        <a:effectLst/>
                        <a:latin typeface="Arial" charset="0"/>
                        <a:ea typeface="+mn-ea"/>
                        <a:cs typeface="+mn-cs"/>
                      </a:endParaRP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endParaRPr kumimoji="0" lang="en-US" sz="1100" b="1" i="0" u="sng" strike="noStrike" kern="1200" cap="none" normalizeH="0" baseline="0" dirty="0" smtClean="0">
                        <a:ln>
                          <a:noFill/>
                        </a:ln>
                        <a:solidFill>
                          <a:schemeClr val="tx1"/>
                        </a:solidFill>
                        <a:effectLst/>
                        <a:latin typeface="Arial" charset="0"/>
                        <a:ea typeface="+mn-ea"/>
                        <a:cs typeface="+mn-cs"/>
                      </a:endParaRP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endParaRPr kumimoji="0" lang="en-US" sz="1100" b="1" i="0" u="sng" strike="noStrike" kern="1200" cap="none" normalizeH="0" baseline="0" dirty="0" smtClean="0">
                        <a:ln>
                          <a:noFill/>
                        </a:ln>
                        <a:solidFill>
                          <a:schemeClr val="tx1"/>
                        </a:solidFill>
                        <a:effectLst/>
                        <a:latin typeface="Arial" charset="0"/>
                        <a:ea typeface="+mn-ea"/>
                        <a:cs typeface="+mn-cs"/>
                      </a:endParaRP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r>
                        <a:rPr kumimoji="0" lang="en-US" sz="1100" b="1" i="0" u="sng" strike="noStrike" kern="1200" cap="none" normalizeH="0" baseline="0" dirty="0" smtClean="0">
                          <a:ln>
                            <a:noFill/>
                          </a:ln>
                          <a:solidFill>
                            <a:schemeClr val="tx1"/>
                          </a:solidFill>
                          <a:effectLst/>
                          <a:latin typeface="Arial" charset="0"/>
                          <a:ea typeface="+mn-ea"/>
                          <a:cs typeface="+mn-cs"/>
                        </a:rPr>
                        <a:t>Risks</a:t>
                      </a:r>
                    </a:p>
                    <a:p>
                      <a:pPr marL="268288" marR="0" lvl="0" indent="-268288" algn="l" defTabSz="914400" rtl="0" eaLnBrk="1" fontAlgn="base" latinLnBrk="0" hangingPunct="1">
                        <a:lnSpc>
                          <a:spcPct val="100000"/>
                        </a:lnSpc>
                        <a:spcBef>
                          <a:spcPct val="20000"/>
                        </a:spcBef>
                        <a:spcAft>
                          <a:spcPct val="0"/>
                        </a:spcAft>
                        <a:buClrTx/>
                        <a:buSzTx/>
                        <a:buFont typeface="Arial" pitchFamily="34" charset="0"/>
                        <a:buNone/>
                        <a:tabLst>
                          <a:tab pos="271463" algn="l"/>
                        </a:tabLst>
                        <a:defRPr/>
                      </a:pPr>
                      <a:endParaRPr kumimoji="0" lang="en-US" sz="1100" b="1" i="0" u="sng" strike="noStrike" kern="1200" cap="none" normalizeH="0" baseline="0" dirty="0" smtClean="0">
                        <a:ln>
                          <a:noFill/>
                        </a:ln>
                        <a:solidFill>
                          <a:schemeClr val="tx1"/>
                        </a:solidFill>
                        <a:effectLst/>
                        <a:latin typeface="Arial" charset="0"/>
                        <a:ea typeface="+mn-ea"/>
                        <a:cs typeface="+mn-cs"/>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GB" sz="1100" b="1" i="0" u="sng" strike="noStrike" cap="none" normalizeH="0" baseline="0" dirty="0" smtClean="0">
                          <a:ln>
                            <a:noFill/>
                          </a:ln>
                          <a:solidFill>
                            <a:schemeClr val="tx1"/>
                          </a:solidFill>
                          <a:effectLst/>
                          <a:latin typeface="Arial" charset="0"/>
                        </a:rPr>
                        <a:t>Major Milestones</a:t>
                      </a: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100" b="1" i="0" u="sng"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100" b="1" i="0" u="sng"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100" b="1" i="0" u="sng"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100" b="1" i="0" u="sng"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GB" sz="1100" b="1" i="0" u="sng" strike="noStrike" cap="none" normalizeH="0" baseline="0" dirty="0" smtClean="0">
                          <a:ln>
                            <a:noFill/>
                          </a:ln>
                          <a:solidFill>
                            <a:schemeClr val="tx1"/>
                          </a:solidFill>
                          <a:effectLst/>
                          <a:latin typeface="Arial" charset="0"/>
                        </a:rPr>
                        <a:t>Final Milestone</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sz="1050" b="0" i="0" u="none"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endParaRPr kumimoji="0" lang="en-GB" sz="1050" b="0" i="0" u="none"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GB" sz="1050" b="0" i="0" u="none"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endParaRPr kumimoji="0" lang="en-GB" sz="1050" b="0" i="0" u="none" strike="noStrike" cap="none" normalizeH="0" baseline="0" dirty="0" smtClean="0">
                        <a:ln>
                          <a:noFill/>
                        </a:ln>
                        <a:solidFill>
                          <a:schemeClr val="tx1"/>
                        </a:solidFill>
                        <a:effectLst/>
                        <a:latin typeface="Arial"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endParaRPr kumimoji="0" lang="en-GB" sz="1050" b="0" i="0" u="none" strike="noStrike" cap="none" normalizeH="0" baseline="0" dirty="0" smtClean="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8748" name="Group 1340"/>
          <p:cNvGraphicFramePr>
            <a:graphicFrameLocks noGrp="1"/>
          </p:cNvGraphicFramePr>
          <p:nvPr>
            <p:extLst>
              <p:ext uri="{D42A27DB-BD31-4B8C-83A1-F6EECF244321}">
                <p14:modId xmlns:p14="http://schemas.microsoft.com/office/powerpoint/2010/main" val="1747621406"/>
              </p:ext>
            </p:extLst>
          </p:nvPr>
        </p:nvGraphicFramePr>
        <p:xfrm>
          <a:off x="4731885" y="3302614"/>
          <a:ext cx="3636456" cy="2791321"/>
        </p:xfrm>
        <a:graphic>
          <a:graphicData uri="http://schemas.openxmlformats.org/drawingml/2006/table">
            <a:tbl>
              <a:tblPr/>
              <a:tblGrid>
                <a:gridCol w="2284590"/>
                <a:gridCol w="866499"/>
                <a:gridCol w="485367"/>
              </a:tblGrid>
              <a:tr h="2332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000" b="1" i="0" u="sng" strike="noStrike" cap="none" normalizeH="0" baseline="0" dirty="0" smtClean="0">
                          <a:ln>
                            <a:noFill/>
                          </a:ln>
                          <a:solidFill>
                            <a:schemeClr val="tx1"/>
                          </a:solidFill>
                          <a:effectLst/>
                          <a:latin typeface="Arial" charset="0"/>
                        </a:rPr>
                        <a:t>Near Term Actions/Issues</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800" b="1" i="0" u="sng" strike="noStrike" cap="none" normalizeH="0" baseline="0" dirty="0" smtClean="0">
                          <a:ln>
                            <a:noFill/>
                          </a:ln>
                          <a:solidFill>
                            <a:schemeClr val="tx1"/>
                          </a:solidFill>
                          <a:effectLst/>
                          <a:latin typeface="Arial" charset="0"/>
                        </a:rPr>
                        <a:t>Assigned</a:t>
                      </a:r>
                      <a:endParaRPr kumimoji="0" lang="en-US" sz="800" b="1" i="0" u="sng" strike="noStrike" cap="none" normalizeH="0" baseline="0" dirty="0" smtClean="0">
                        <a:ln>
                          <a:noFill/>
                        </a:ln>
                        <a:solidFill>
                          <a:schemeClr val="tx1"/>
                        </a:solidFill>
                        <a:effectLst/>
                        <a:latin typeface="Arial" charset="0"/>
                      </a:endParaRPr>
                    </a:p>
                  </a:txBody>
                  <a:tcPr marL="13500" marR="13500" marT="35100" marB="35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800" b="1" i="0" u="sng" strike="noStrike" cap="none" normalizeH="0" baseline="0" dirty="0" smtClean="0">
                          <a:ln>
                            <a:noFill/>
                          </a:ln>
                          <a:solidFill>
                            <a:schemeClr val="tx1"/>
                          </a:solidFill>
                          <a:effectLst/>
                          <a:latin typeface="Arial" charset="0"/>
                        </a:rPr>
                        <a:t>Date</a:t>
                      </a:r>
                      <a:endParaRPr kumimoji="0" lang="en-US" sz="800" b="1" i="0" u="sng" strike="noStrike" cap="none" normalizeH="0" baseline="0" dirty="0" smtClean="0">
                        <a:ln>
                          <a:noFill/>
                        </a:ln>
                        <a:solidFill>
                          <a:schemeClr val="tx1"/>
                        </a:solidFill>
                        <a:effectLst/>
                        <a:latin typeface="Arial" charset="0"/>
                      </a:endParaRPr>
                    </a:p>
                  </a:txBody>
                  <a:tcPr marL="13500" marR="13500" marT="35100" marB="35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24563">
                <a:tc>
                  <a:txBody>
                    <a:bodyPr/>
                    <a:lstStyle/>
                    <a:p>
                      <a:pPr marL="228600" marR="0" lvl="0" indent="-228600" algn="l" defTabSz="914400" rtl="0" eaLnBrk="0" fontAlgn="base" latinLnBrk="0" hangingPunct="0">
                        <a:lnSpc>
                          <a:spcPct val="100000"/>
                        </a:lnSpc>
                        <a:spcBef>
                          <a:spcPct val="20000"/>
                        </a:spcBef>
                        <a:spcAft>
                          <a:spcPct val="0"/>
                        </a:spcAft>
                        <a:buClrTx/>
                        <a:buSzPct val="110000"/>
                        <a:buFont typeface="Symbol" pitchFamily="18" charset="2"/>
                        <a:buAutoNum type="arabicPeriod"/>
                        <a:tabLst/>
                        <a:defRPr/>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txBody>
                  <a:tcPr marL="40500" marR="40500" marT="35100" marB="35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13500" marR="13500" marT="35100" marB="35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13500" marR="13500" marT="35100" marB="35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547">
                <a:tc>
                  <a:txBody>
                    <a:bodyPr/>
                    <a:lstStyle/>
                    <a:p>
                      <a:pPr marL="228600" marR="0" lvl="0" indent="-228600" algn="l" defTabSz="914400" rtl="0" eaLnBrk="0" fontAlgn="base" latinLnBrk="0" hangingPunct="0">
                        <a:lnSpc>
                          <a:spcPct val="100000"/>
                        </a:lnSpc>
                        <a:spcBef>
                          <a:spcPct val="20000"/>
                        </a:spcBef>
                        <a:spcAft>
                          <a:spcPct val="0"/>
                        </a:spcAft>
                        <a:buClrTx/>
                        <a:buSzPct val="110000"/>
                        <a:buFont typeface="Symbol" pitchFamily="18" charset="2"/>
                        <a:buAutoNum type="arabicPeriod"/>
                        <a:tabLst/>
                        <a:defRPr/>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txBody>
                  <a:tcPr marL="40500" marR="40500" marT="35100" marB="35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endParaRPr>
                    </a:p>
                  </a:txBody>
                  <a:tcPr marL="13500" marR="13500" marT="35100" marB="35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endParaRPr>
                    </a:p>
                  </a:txBody>
                  <a:tcPr marL="13500" marR="13500" marT="35100" marB="351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9" name="Straight Connector 8"/>
          <p:cNvCxnSpPr/>
          <p:nvPr/>
        </p:nvCxnSpPr>
        <p:spPr>
          <a:xfrm flipH="1">
            <a:off x="1100031" y="4806662"/>
            <a:ext cx="36318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413986" y="267833"/>
            <a:ext cx="1696760" cy="6480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25" b="1" dirty="0">
                <a:solidFill>
                  <a:schemeClr val="tx1"/>
                </a:solidFill>
              </a:rPr>
              <a:t>Team</a:t>
            </a:r>
            <a:r>
              <a:rPr lang="en-GB" sz="825" b="1" dirty="0" smtClean="0">
                <a:solidFill>
                  <a:schemeClr val="tx1"/>
                </a:solidFill>
              </a:rPr>
              <a:t>:</a:t>
            </a:r>
            <a:endParaRPr lang="en-GB" sz="825" b="1" dirty="0">
              <a:solidFill>
                <a:schemeClr val="tx1"/>
              </a:solidFill>
            </a:endParaRPr>
          </a:p>
          <a:p>
            <a:pPr algn="ctr"/>
            <a:r>
              <a:rPr lang="en-GB" sz="825" b="1" dirty="0">
                <a:solidFill>
                  <a:schemeClr val="tx1"/>
                </a:solidFill>
              </a:rPr>
              <a:t>Project Support: </a:t>
            </a:r>
            <a:endParaRPr lang="en-GB" sz="825" b="1" dirty="0" smtClean="0">
              <a:solidFill>
                <a:schemeClr val="tx1"/>
              </a:solidFill>
            </a:endParaRPr>
          </a:p>
          <a:p>
            <a:pPr algn="ctr"/>
            <a:r>
              <a:rPr lang="en-GB" sz="825" b="1" dirty="0" smtClean="0">
                <a:solidFill>
                  <a:schemeClr val="tx1"/>
                </a:solidFill>
              </a:rPr>
              <a:t>Manager:</a:t>
            </a:r>
            <a:endParaRPr lang="en-GB" sz="825" b="1" dirty="0">
              <a:solidFill>
                <a:schemeClr val="tx1"/>
              </a:solidFill>
            </a:endParaRPr>
          </a:p>
        </p:txBody>
      </p:sp>
      <p:cxnSp>
        <p:nvCxnSpPr>
          <p:cNvPr id="10" name="Straight Connector 9"/>
          <p:cNvCxnSpPr/>
          <p:nvPr/>
        </p:nvCxnSpPr>
        <p:spPr>
          <a:xfrm flipH="1">
            <a:off x="1097145" y="3302614"/>
            <a:ext cx="36347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itle 7"/>
          <p:cNvSpPr txBox="1">
            <a:spLocks/>
          </p:cNvSpPr>
          <p:nvPr/>
        </p:nvSpPr>
        <p:spPr>
          <a:xfrm>
            <a:off x="628650" y="265641"/>
            <a:ext cx="8210550" cy="639234"/>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b="1" dirty="0" smtClean="0"/>
              <a:t>Example 5 Blocker</a:t>
            </a:r>
            <a:endParaRPr lang="en-US" b="1" dirty="0"/>
          </a:p>
        </p:txBody>
      </p:sp>
      <p:sp>
        <p:nvSpPr>
          <p:cNvPr id="14" name="Flowchart: Alternate Process 13"/>
          <p:cNvSpPr/>
          <p:nvPr/>
        </p:nvSpPr>
        <p:spPr>
          <a:xfrm>
            <a:off x="4633453" y="5526370"/>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2">
                    <a:lumMod val="50000"/>
                  </a:schemeClr>
                </a:solidFill>
              </a:rPr>
              <a:t>5 blocker used for Special Projects, Continuous Improvements, CAPs, etc</a:t>
            </a:r>
            <a:r>
              <a:rPr lang="en-US" dirty="0"/>
              <a:t>.</a:t>
            </a:r>
          </a:p>
        </p:txBody>
      </p:sp>
      <p:sp>
        <p:nvSpPr>
          <p:cNvPr id="3" name="Slide Number Placeholder 2"/>
          <p:cNvSpPr>
            <a:spLocks noGrp="1"/>
          </p:cNvSpPr>
          <p:nvPr>
            <p:ph type="sldNum" sz="quarter" idx="12"/>
          </p:nvPr>
        </p:nvSpPr>
        <p:spPr/>
        <p:txBody>
          <a:bodyPr/>
          <a:lstStyle/>
          <a:p>
            <a:fld id="{2F6FAF79-B0D9-444A-ABDC-4F1DB8DFCFE0}" type="slidenum">
              <a:rPr lang="en-US" smtClean="0"/>
              <a:t>16</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95395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Escapes/Stock Purges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9553964"/>
              </p:ext>
            </p:extLst>
          </p:nvPr>
        </p:nvGraphicFramePr>
        <p:xfrm>
          <a:off x="628650" y="1201738"/>
          <a:ext cx="7615552" cy="1450340"/>
        </p:xfrm>
        <a:graphic>
          <a:graphicData uri="http://schemas.openxmlformats.org/drawingml/2006/table">
            <a:tbl>
              <a:tblPr firstRow="1" bandRow="1">
                <a:tableStyleId>{5C22544A-7EE6-4342-B048-85BDC9FD1C3A}</a:tableStyleId>
              </a:tblPr>
              <a:tblGrid>
                <a:gridCol w="806406"/>
                <a:gridCol w="806406"/>
                <a:gridCol w="809943"/>
                <a:gridCol w="761606"/>
                <a:gridCol w="1246810"/>
                <a:gridCol w="1660449"/>
                <a:gridCol w="837029"/>
                <a:gridCol w="686903"/>
              </a:tblGrid>
              <a:tr h="370840">
                <a:tc>
                  <a:txBody>
                    <a:bodyPr/>
                    <a:lstStyle/>
                    <a:p>
                      <a:r>
                        <a:rPr lang="en-US" dirty="0" smtClean="0"/>
                        <a:t>Escape</a:t>
                      </a:r>
                      <a:r>
                        <a:rPr lang="en-US" baseline="0" dirty="0" smtClean="0"/>
                        <a:t> #/ </a:t>
                      </a:r>
                      <a:r>
                        <a:rPr lang="en-US" dirty="0" smtClean="0"/>
                        <a:t>Stock</a:t>
                      </a:r>
                      <a:r>
                        <a:rPr lang="en-US" baseline="0" dirty="0" smtClean="0"/>
                        <a:t> Purge #</a:t>
                      </a:r>
                      <a:endParaRPr lang="en-US" dirty="0"/>
                    </a:p>
                  </a:txBody>
                  <a:tcPr/>
                </a:tc>
                <a:tc>
                  <a:txBody>
                    <a:bodyPr/>
                    <a:lstStyle/>
                    <a:p>
                      <a:r>
                        <a:rPr lang="en-US" dirty="0" smtClean="0"/>
                        <a:t>Part #</a:t>
                      </a:r>
                      <a:endParaRPr lang="en-US" dirty="0"/>
                    </a:p>
                  </a:txBody>
                  <a:tcPr/>
                </a:tc>
                <a:tc>
                  <a:txBody>
                    <a:bodyPr/>
                    <a:lstStyle/>
                    <a:p>
                      <a:r>
                        <a:rPr lang="en-US" dirty="0" smtClean="0"/>
                        <a:t>Supplier</a:t>
                      </a:r>
                      <a:endParaRPr lang="en-US" dirty="0"/>
                    </a:p>
                  </a:txBody>
                  <a:tcPr/>
                </a:tc>
                <a:tc>
                  <a:txBody>
                    <a:bodyPr/>
                    <a:lstStyle/>
                    <a:p>
                      <a:r>
                        <a:rPr lang="en-US" dirty="0" smtClean="0"/>
                        <a:t>Date</a:t>
                      </a:r>
                      <a:endParaRPr lang="en-US" dirty="0"/>
                    </a:p>
                  </a:txBody>
                  <a:tcPr/>
                </a:tc>
                <a:tc>
                  <a:txBody>
                    <a:bodyPr/>
                    <a:lstStyle/>
                    <a:p>
                      <a:r>
                        <a:rPr lang="en-US" dirty="0" smtClean="0"/>
                        <a:t>Issue</a:t>
                      </a:r>
                      <a:endParaRPr lang="en-US" dirty="0"/>
                    </a:p>
                  </a:txBody>
                  <a:tcPr/>
                </a:tc>
                <a:tc>
                  <a:txBody>
                    <a:bodyPr/>
                    <a:lstStyle/>
                    <a:p>
                      <a:r>
                        <a:rPr lang="en-US" dirty="0" smtClean="0"/>
                        <a:t>Impact</a:t>
                      </a:r>
                      <a:endParaRPr lang="en-US" dirty="0"/>
                    </a:p>
                  </a:txBody>
                  <a:tcPr/>
                </a:tc>
                <a:tc>
                  <a:txBody>
                    <a:bodyPr/>
                    <a:lstStyle/>
                    <a:p>
                      <a:r>
                        <a:rPr lang="en-US" dirty="0" smtClean="0"/>
                        <a:t>Status</a:t>
                      </a:r>
                      <a:endParaRPr lang="en-US" dirty="0"/>
                    </a:p>
                  </a:txBody>
                  <a:tcPr/>
                </a:tc>
                <a:tc>
                  <a:txBody>
                    <a:bodyPr/>
                    <a:lstStyle/>
                    <a:p>
                      <a:r>
                        <a:rPr lang="en-US" dirty="0" smtClean="0"/>
                        <a:t>POC</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7" name="Flowchart: Alternate Process 6"/>
          <p:cNvSpPr/>
          <p:nvPr/>
        </p:nvSpPr>
        <p:spPr>
          <a:xfrm>
            <a:off x="4633453" y="5526370"/>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buFont typeface="Arial" panose="020B0604020202020204" pitchFamily="34" charset="0"/>
              <a:buChar char="•"/>
            </a:pPr>
            <a:r>
              <a:rPr lang="en-US" dirty="0">
                <a:solidFill>
                  <a:schemeClr val="bg2">
                    <a:lumMod val="50000"/>
                  </a:schemeClr>
                </a:solidFill>
              </a:rPr>
              <a:t>Escapes are non-compliant hardware that is delivered to the customer.</a:t>
            </a:r>
          </a:p>
          <a:p>
            <a:pPr marL="285750" indent="-285750">
              <a:buFont typeface="Arial" panose="020B0604020202020204" pitchFamily="34" charset="0"/>
              <a:buChar char="•"/>
            </a:pPr>
            <a:r>
              <a:rPr lang="en-US" dirty="0">
                <a:solidFill>
                  <a:schemeClr val="bg2">
                    <a:lumMod val="50000"/>
                  </a:schemeClr>
                </a:solidFill>
              </a:rPr>
              <a:t>Stock purges are due to suspect hardware which possess a risk to the program.</a:t>
            </a:r>
          </a:p>
        </p:txBody>
      </p:sp>
      <p:sp>
        <p:nvSpPr>
          <p:cNvPr id="3" name="Slide Number Placeholder 2"/>
          <p:cNvSpPr>
            <a:spLocks noGrp="1"/>
          </p:cNvSpPr>
          <p:nvPr>
            <p:ph type="sldNum" sz="quarter" idx="12"/>
          </p:nvPr>
        </p:nvSpPr>
        <p:spPr/>
        <p:txBody>
          <a:bodyPr/>
          <a:lstStyle/>
          <a:p>
            <a:fld id="{2F6FAF79-B0D9-444A-ABDC-4F1DB8DFCFE0}" type="slidenum">
              <a:rPr lang="en-US" smtClean="0"/>
              <a:t>17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7308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Scrap and Rework Costs</a:t>
            </a:r>
            <a:endParaRPr lang="en-US" dirty="0"/>
          </a:p>
        </p:txBody>
      </p:sp>
      <p:graphicFrame>
        <p:nvGraphicFramePr>
          <p:cNvPr id="5" name="Chart 4"/>
          <p:cNvGraphicFramePr/>
          <p:nvPr>
            <p:extLst>
              <p:ext uri="{D42A27DB-BD31-4B8C-83A1-F6EECF244321}">
                <p14:modId xmlns:p14="http://schemas.microsoft.com/office/powerpoint/2010/main" val="1191377494"/>
              </p:ext>
            </p:extLst>
          </p:nvPr>
        </p:nvGraphicFramePr>
        <p:xfrm>
          <a:off x="949276" y="1025520"/>
          <a:ext cx="7569298" cy="420269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6"/>
          <p:cNvSpPr txBox="1">
            <a:spLocks noChangeArrowheads="1"/>
          </p:cNvSpPr>
          <p:nvPr/>
        </p:nvSpPr>
        <p:spPr bwMode="auto">
          <a:xfrm>
            <a:off x="5581650" y="1541992"/>
            <a:ext cx="1751013" cy="307975"/>
          </a:xfrm>
          <a:prstGeom prst="rect">
            <a:avLst/>
          </a:prstGeom>
          <a:noFill/>
          <a:ln w="9525">
            <a:noFill/>
            <a:miter lim="800000"/>
            <a:headEnd/>
            <a:tailEnd/>
          </a:ln>
        </p:spPr>
        <p:txBody>
          <a:bodyPr wrap="none">
            <a:spAutoFit/>
          </a:bodyPr>
          <a:lstStyle/>
          <a:p>
            <a:r>
              <a:rPr lang="en-US" sz="1400" dirty="0">
                <a:solidFill>
                  <a:schemeClr val="tx1"/>
                </a:solidFill>
              </a:rPr>
              <a:t>Sales = $1,000,000</a:t>
            </a:r>
          </a:p>
        </p:txBody>
      </p:sp>
      <p:sp>
        <p:nvSpPr>
          <p:cNvPr id="9" name="Flowchart: Alternate Process 8"/>
          <p:cNvSpPr/>
          <p:nvPr/>
        </p:nvSpPr>
        <p:spPr>
          <a:xfrm>
            <a:off x="4633453" y="5526370"/>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defTabSz="887413" eaLnBrk="0" hangingPunct="0">
              <a:spcBef>
                <a:spcPct val="20000"/>
              </a:spcBef>
              <a:buSzPct val="100000"/>
              <a:defRPr/>
            </a:pPr>
            <a:r>
              <a:rPr lang="en-US" sz="1050" kern="0" dirty="0">
                <a:solidFill>
                  <a:schemeClr val="bg2">
                    <a:lumMod val="50000"/>
                  </a:schemeClr>
                </a:solidFill>
                <a:cs typeface="ＭＳ Ｐゴシック" pitchFamily="-112" charset="-128"/>
              </a:rPr>
              <a:t>Rework Cost</a:t>
            </a:r>
          </a:p>
          <a:p>
            <a:pPr marL="227013" lvl="1" indent="-114300" defTabSz="887413" eaLnBrk="0" hangingPunct="0">
              <a:buSzPct val="100000"/>
              <a:buFont typeface="Arial" panose="020B0604020202020204" pitchFamily="34" charset="0"/>
              <a:buChar char="•"/>
              <a:defRPr/>
            </a:pPr>
            <a:r>
              <a:rPr lang="en-US" sz="1050" kern="0" dirty="0">
                <a:solidFill>
                  <a:schemeClr val="bg2">
                    <a:lumMod val="50000"/>
                  </a:schemeClr>
                </a:solidFill>
                <a:cs typeface="ＭＳ Ｐゴシック"/>
              </a:rPr>
              <a:t>Labor ($) to return product to conformance/engineering</a:t>
            </a:r>
          </a:p>
          <a:p>
            <a:pPr marL="227013" lvl="1" indent="-114300" defTabSz="887413" eaLnBrk="0" hangingPunct="0">
              <a:buSzPct val="100000"/>
              <a:buFont typeface="Arial" panose="020B0604020202020204" pitchFamily="34" charset="0"/>
              <a:buChar char="•"/>
              <a:defRPr/>
            </a:pPr>
            <a:r>
              <a:rPr lang="en-US" sz="1050" kern="0" dirty="0">
                <a:solidFill>
                  <a:schemeClr val="bg2">
                    <a:lumMod val="50000"/>
                  </a:schemeClr>
                </a:solidFill>
                <a:cs typeface="ＭＳ Ｐゴシック"/>
              </a:rPr>
              <a:t>Standard or actual cost spent on correcting defective work</a:t>
            </a:r>
          </a:p>
          <a:p>
            <a:pPr defTabSz="887413" eaLnBrk="0" hangingPunct="0">
              <a:buSzPct val="100000"/>
              <a:defRPr/>
            </a:pPr>
            <a:r>
              <a:rPr lang="en-US" sz="1050" kern="0" dirty="0">
                <a:solidFill>
                  <a:schemeClr val="bg2">
                    <a:lumMod val="50000"/>
                  </a:schemeClr>
                </a:solidFill>
                <a:cs typeface="ＭＳ Ｐゴシック" pitchFamily="-112" charset="-128"/>
              </a:rPr>
              <a:t>Scrap Cost</a:t>
            </a:r>
          </a:p>
          <a:p>
            <a:pPr marL="227013" lvl="1" indent="-114300" defTabSz="887413" eaLnBrk="0" hangingPunct="0">
              <a:buSzPct val="100000"/>
              <a:buFont typeface="Arial" panose="020B0604020202020204" pitchFamily="34" charset="0"/>
              <a:buChar char="•"/>
              <a:defRPr/>
            </a:pPr>
            <a:r>
              <a:rPr lang="en-US" sz="1050" kern="0" dirty="0">
                <a:solidFill>
                  <a:schemeClr val="bg2">
                    <a:lumMod val="50000"/>
                  </a:schemeClr>
                </a:solidFill>
                <a:cs typeface="ＭＳ Ｐゴシック"/>
              </a:rPr>
              <a:t>Material costs and labor of work ($) performed up to the point of scrap</a:t>
            </a:r>
          </a:p>
          <a:p>
            <a:pPr defTabSz="887413" eaLnBrk="0" hangingPunct="0">
              <a:buSzPct val="100000"/>
              <a:defRPr/>
            </a:pPr>
            <a:r>
              <a:rPr lang="en-US" sz="1050" kern="0" dirty="0">
                <a:solidFill>
                  <a:schemeClr val="bg2">
                    <a:lumMod val="50000"/>
                  </a:schemeClr>
                </a:solidFill>
                <a:cs typeface="ＭＳ Ｐゴシック"/>
              </a:rPr>
              <a:t>Goal</a:t>
            </a:r>
          </a:p>
          <a:p>
            <a:pPr marL="227013" lvl="1" indent="-114300" defTabSz="887413" eaLnBrk="0" hangingPunct="0">
              <a:buSzPct val="100000"/>
              <a:buFont typeface="Arial" panose="020B0604020202020204" pitchFamily="34" charset="0"/>
              <a:buChar char="•"/>
              <a:defRPr/>
            </a:pPr>
            <a:r>
              <a:rPr lang="en-US" sz="1050" kern="0" dirty="0">
                <a:solidFill>
                  <a:schemeClr val="bg2">
                    <a:lumMod val="50000"/>
                  </a:schemeClr>
                </a:solidFill>
                <a:cs typeface="ＭＳ Ｐゴシック"/>
              </a:rPr>
              <a:t>Starting at 5% of sales</a:t>
            </a:r>
          </a:p>
          <a:p>
            <a:pPr marL="227013" lvl="1" indent="-114300" defTabSz="887413" eaLnBrk="0" hangingPunct="0">
              <a:buSzPct val="100000"/>
              <a:buFont typeface="Arial" panose="020B0604020202020204" pitchFamily="34" charset="0"/>
              <a:buChar char="•"/>
              <a:defRPr/>
            </a:pPr>
            <a:r>
              <a:rPr lang="en-US" sz="1050" kern="0" dirty="0">
                <a:solidFill>
                  <a:schemeClr val="bg2">
                    <a:lumMod val="50000"/>
                  </a:schemeClr>
                </a:solidFill>
                <a:cs typeface="ＭＳ Ｐゴシック"/>
              </a:rPr>
              <a:t>Work to have a constant reduction goal (10%-50%)</a:t>
            </a:r>
          </a:p>
        </p:txBody>
      </p:sp>
      <p:sp>
        <p:nvSpPr>
          <p:cNvPr id="3" name="Slide Number Placeholder 2"/>
          <p:cNvSpPr>
            <a:spLocks noGrp="1"/>
          </p:cNvSpPr>
          <p:nvPr>
            <p:ph type="sldNum" sz="quarter" idx="12"/>
          </p:nvPr>
        </p:nvSpPr>
        <p:spPr/>
        <p:txBody>
          <a:bodyPr/>
          <a:lstStyle/>
          <a:p>
            <a:fld id="{2F6FAF79-B0D9-444A-ABDC-4F1DB8DFCFE0}" type="slidenum">
              <a:rPr lang="en-US" smtClean="0"/>
              <a:t>18</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86691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Defects Per Unit (DPU)</a:t>
            </a:r>
            <a:endParaRPr lang="en-US"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495" y="5542813"/>
            <a:ext cx="2286198" cy="457240"/>
          </a:xfrm>
          <a:prstGeom prst="rect">
            <a:avLst/>
          </a:prstGeom>
        </p:spPr>
      </p:pic>
      <p:sp>
        <p:nvSpPr>
          <p:cNvPr id="13" name="TextBox 14"/>
          <p:cNvSpPr txBox="1">
            <a:spLocks noChangeArrowheads="1"/>
          </p:cNvSpPr>
          <p:nvPr/>
        </p:nvSpPr>
        <p:spPr bwMode="auto">
          <a:xfrm>
            <a:off x="3300796" y="5453627"/>
            <a:ext cx="4619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6" tIns="45688" rIns="91376" bIns="45688">
            <a:spAutoFit/>
          </a:bodyPr>
          <a:lstStyle>
            <a:lvl1pPr>
              <a:defRPr sz="2000" b="1">
                <a:solidFill>
                  <a:srgbClr val="FAFD00"/>
                </a:solidFill>
                <a:latin typeface="Arial" charset="0"/>
                <a:ea typeface="ＭＳ Ｐゴシック" pitchFamily="34" charset="-128"/>
              </a:defRPr>
            </a:lvl1pPr>
            <a:lvl2pPr marL="742950" indent="-285750">
              <a:defRPr sz="2000" b="1">
                <a:solidFill>
                  <a:srgbClr val="FAFD00"/>
                </a:solidFill>
                <a:latin typeface="Arial" charset="0"/>
                <a:ea typeface="ＭＳ Ｐゴシック" pitchFamily="34" charset="-128"/>
              </a:defRPr>
            </a:lvl2pPr>
            <a:lvl3pPr marL="1143000" indent="-228600">
              <a:defRPr sz="2000" b="1">
                <a:solidFill>
                  <a:srgbClr val="FAFD00"/>
                </a:solidFill>
                <a:latin typeface="Arial" charset="0"/>
                <a:ea typeface="ＭＳ Ｐゴシック" pitchFamily="34" charset="-128"/>
              </a:defRPr>
            </a:lvl3pPr>
            <a:lvl4pPr marL="1600200" indent="-228600">
              <a:defRPr sz="2000" b="1">
                <a:solidFill>
                  <a:srgbClr val="FAFD00"/>
                </a:solidFill>
                <a:latin typeface="Arial" charset="0"/>
                <a:ea typeface="ＭＳ Ｐゴシック" pitchFamily="34" charset="-128"/>
              </a:defRPr>
            </a:lvl4pPr>
            <a:lvl5pPr marL="2057400" indent="-228600">
              <a:defRPr sz="2000" b="1">
                <a:solidFill>
                  <a:srgbClr val="FAFD00"/>
                </a:solidFill>
                <a:latin typeface="Arial" charset="0"/>
                <a:ea typeface="ＭＳ Ｐゴシック" pitchFamily="34" charset="-128"/>
              </a:defRPr>
            </a:lvl5pPr>
            <a:lvl6pPr marL="2514600" indent="-228600" eaLnBrk="0" fontAlgn="base" hangingPunct="0">
              <a:spcBef>
                <a:spcPct val="0"/>
              </a:spcBef>
              <a:spcAft>
                <a:spcPct val="0"/>
              </a:spcAft>
              <a:defRPr sz="2000" b="1">
                <a:solidFill>
                  <a:srgbClr val="FAFD00"/>
                </a:solidFill>
                <a:latin typeface="Arial" charset="0"/>
                <a:ea typeface="ＭＳ Ｐゴシック" pitchFamily="34" charset="-128"/>
              </a:defRPr>
            </a:lvl6pPr>
            <a:lvl7pPr marL="2971800" indent="-228600" eaLnBrk="0" fontAlgn="base" hangingPunct="0">
              <a:spcBef>
                <a:spcPct val="0"/>
              </a:spcBef>
              <a:spcAft>
                <a:spcPct val="0"/>
              </a:spcAft>
              <a:defRPr sz="2000" b="1">
                <a:solidFill>
                  <a:srgbClr val="FAFD00"/>
                </a:solidFill>
                <a:latin typeface="Arial" charset="0"/>
                <a:ea typeface="ＭＳ Ｐゴシック" pitchFamily="34" charset="-128"/>
              </a:defRPr>
            </a:lvl7pPr>
            <a:lvl8pPr marL="3429000" indent="-228600" eaLnBrk="0" fontAlgn="base" hangingPunct="0">
              <a:spcBef>
                <a:spcPct val="0"/>
              </a:spcBef>
              <a:spcAft>
                <a:spcPct val="0"/>
              </a:spcAft>
              <a:defRPr sz="2000" b="1">
                <a:solidFill>
                  <a:srgbClr val="FAFD00"/>
                </a:solidFill>
                <a:latin typeface="Arial" charset="0"/>
                <a:ea typeface="ＭＳ Ｐゴシック" pitchFamily="34" charset="-128"/>
              </a:defRPr>
            </a:lvl8pPr>
            <a:lvl9pPr marL="3886200" indent="-228600" eaLnBrk="0" fontAlgn="base" hangingPunct="0">
              <a:spcBef>
                <a:spcPct val="0"/>
              </a:spcBef>
              <a:spcAft>
                <a:spcPct val="0"/>
              </a:spcAft>
              <a:defRPr sz="2000" b="1">
                <a:solidFill>
                  <a:srgbClr val="FAFD00"/>
                </a:solidFill>
                <a:latin typeface="Arial" charset="0"/>
                <a:ea typeface="ＭＳ Ｐゴシック" pitchFamily="34" charset="-128"/>
              </a:defRPr>
            </a:lvl9pPr>
          </a:lstStyle>
          <a:p>
            <a:pPr eaLnBrk="1" hangingPunct="1"/>
            <a:r>
              <a:rPr lang="en-US" altLang="en-US" sz="1400" b="0" dirty="0">
                <a:solidFill>
                  <a:schemeClr val="tx1"/>
                </a:solidFill>
                <a:latin typeface="Cambria Math" pitchFamily="18" charset="0"/>
              </a:rPr>
              <a:t>*</a:t>
            </a:r>
          </a:p>
        </p:txBody>
      </p:sp>
      <p:sp>
        <p:nvSpPr>
          <p:cNvPr id="14" name="TextBox 14"/>
          <p:cNvSpPr txBox="1">
            <a:spLocks noChangeArrowheads="1"/>
          </p:cNvSpPr>
          <p:nvPr/>
        </p:nvSpPr>
        <p:spPr bwMode="auto">
          <a:xfrm>
            <a:off x="1066495" y="6043009"/>
            <a:ext cx="2659062" cy="400050"/>
          </a:xfrm>
          <a:prstGeom prst="rect">
            <a:avLst/>
          </a:prstGeom>
          <a:noFill/>
          <a:ln w="9525">
            <a:noFill/>
            <a:miter lim="800000"/>
            <a:headEnd/>
            <a:tailEnd/>
          </a:ln>
        </p:spPr>
        <p:txBody>
          <a:bodyPr lIns="91376" tIns="45688" rIns="91376" bIns="45688">
            <a:spAutoFit/>
          </a:bodyPr>
          <a:lstStyle/>
          <a:p>
            <a:pPr eaLnBrk="1" hangingPunct="1">
              <a:defRPr/>
            </a:pPr>
            <a:r>
              <a:rPr lang="en-US" sz="1000" dirty="0">
                <a:latin typeface="Cambria Math" pitchFamily="18" charset="0"/>
                <a:ea typeface="Cambria Math" pitchFamily="18" charset="0"/>
              </a:rPr>
              <a:t>*</a:t>
            </a:r>
            <a:r>
              <a:rPr lang="en-US" sz="1000" dirty="0"/>
              <a:t> 2 month rolling average </a:t>
            </a:r>
            <a:r>
              <a:rPr lang="en-US" sz="1000" dirty="0" smtClean="0"/>
              <a:t>(includes </a:t>
            </a:r>
            <a:r>
              <a:rPr lang="en-US" sz="1000" dirty="0"/>
              <a:t>current &amp; previous month’s </a:t>
            </a:r>
            <a:r>
              <a:rPr lang="en-US" sz="1000" dirty="0" smtClean="0"/>
              <a:t>actuals)</a:t>
            </a:r>
            <a:endParaRPr lang="en-US" sz="1000" dirty="0"/>
          </a:p>
        </p:txBody>
      </p:sp>
      <p:sp>
        <p:nvSpPr>
          <p:cNvPr id="16" name="Flowchart: Alternate Process 15"/>
          <p:cNvSpPr/>
          <p:nvPr/>
        </p:nvSpPr>
        <p:spPr>
          <a:xfrm>
            <a:off x="4633453" y="5526370"/>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115888" indent="-115888">
              <a:buFont typeface="Arial" panose="020B0604020202020204" pitchFamily="34" charset="0"/>
              <a:buChar char="•"/>
            </a:pPr>
            <a:r>
              <a:rPr lang="en-US" sz="1400" dirty="0">
                <a:solidFill>
                  <a:schemeClr val="bg2">
                    <a:lumMod val="50000"/>
                  </a:schemeClr>
                </a:solidFill>
              </a:rPr>
              <a:t>The ratio of defects to unit completions is a </a:t>
            </a:r>
            <a:r>
              <a:rPr lang="en-US" sz="1400" dirty="0">
                <a:solidFill>
                  <a:srgbClr val="767171"/>
                </a:solidFill>
              </a:rPr>
              <a:t>measure of quality. </a:t>
            </a:r>
            <a:r>
              <a:rPr lang="en-US" sz="1400" dirty="0" smtClean="0">
                <a:solidFill>
                  <a:srgbClr val="767171"/>
                </a:solidFill>
              </a:rPr>
              <a:t>Tracking helps to identify </a:t>
            </a:r>
            <a:r>
              <a:rPr lang="en-US" sz="1400" dirty="0">
                <a:solidFill>
                  <a:srgbClr val="767171"/>
                </a:solidFill>
              </a:rPr>
              <a:t>defects and drive root cause and corrective action</a:t>
            </a:r>
            <a:r>
              <a:rPr lang="en-US" sz="1400" dirty="0" smtClean="0">
                <a:solidFill>
                  <a:srgbClr val="767171"/>
                </a:solidFill>
              </a:rPr>
              <a:t>.</a:t>
            </a:r>
            <a:endParaRPr lang="en-US" sz="1400" dirty="0">
              <a:solidFill>
                <a:srgbClr val="767171"/>
              </a:solidFill>
            </a:endParaRPr>
          </a:p>
          <a:p>
            <a:pPr marL="115888" indent="-115888">
              <a:buFont typeface="Arial" panose="020B0604020202020204" pitchFamily="34" charset="0"/>
              <a:buChar char="•"/>
            </a:pPr>
            <a:r>
              <a:rPr lang="en-US" sz="1400" dirty="0">
                <a:solidFill>
                  <a:schemeClr val="bg2">
                    <a:lumMod val="50000"/>
                  </a:schemeClr>
                </a:solidFill>
              </a:rPr>
              <a:t>The numerator accounts for team caused defects. </a:t>
            </a:r>
          </a:p>
          <a:p>
            <a:pPr marL="115888" indent="-115888">
              <a:buFont typeface="Arial" panose="020B0604020202020204" pitchFamily="34" charset="0"/>
              <a:buChar char="•"/>
            </a:pPr>
            <a:r>
              <a:rPr lang="en-US" sz="1400" dirty="0">
                <a:solidFill>
                  <a:schemeClr val="bg2">
                    <a:lumMod val="50000"/>
                  </a:schemeClr>
                </a:solidFill>
              </a:rPr>
              <a:t>The denominator accounts for unit </a:t>
            </a:r>
            <a:r>
              <a:rPr lang="en-US" sz="1400" dirty="0" smtClean="0">
                <a:solidFill>
                  <a:schemeClr val="bg2">
                    <a:lumMod val="50000"/>
                  </a:schemeClr>
                </a:solidFill>
              </a:rPr>
              <a:t>completions</a:t>
            </a:r>
            <a:r>
              <a:rPr lang="en-US" sz="1600" dirty="0" smtClean="0"/>
              <a:t>.</a:t>
            </a:r>
            <a:endParaRPr lang="en-US" sz="1600" dirty="0"/>
          </a:p>
        </p:txBody>
      </p:sp>
      <p:pic>
        <p:nvPicPr>
          <p:cNvPr id="6" name="Picture 5"/>
          <p:cNvPicPr>
            <a:picLocks noChangeAspect="1"/>
          </p:cNvPicPr>
          <p:nvPr/>
        </p:nvPicPr>
        <p:blipFill>
          <a:blip r:embed="rId3"/>
          <a:stretch>
            <a:fillRect/>
          </a:stretch>
        </p:blipFill>
        <p:spPr>
          <a:xfrm>
            <a:off x="1395389" y="4701466"/>
            <a:ext cx="6722738" cy="625371"/>
          </a:xfrm>
          <a:prstGeom prst="rect">
            <a:avLst/>
          </a:prstGeom>
        </p:spPr>
      </p:pic>
      <p:pic>
        <p:nvPicPr>
          <p:cNvPr id="9" name="Picture 8"/>
          <p:cNvPicPr>
            <a:picLocks noChangeAspect="1"/>
          </p:cNvPicPr>
          <p:nvPr/>
        </p:nvPicPr>
        <p:blipFill>
          <a:blip r:embed="rId4"/>
          <a:stretch>
            <a:fillRect/>
          </a:stretch>
        </p:blipFill>
        <p:spPr>
          <a:xfrm>
            <a:off x="1302996" y="1075765"/>
            <a:ext cx="6907524" cy="3571653"/>
          </a:xfrm>
          <a:prstGeom prst="rect">
            <a:avLst/>
          </a:prstGeom>
        </p:spPr>
      </p:pic>
      <p:sp>
        <p:nvSpPr>
          <p:cNvPr id="3" name="Slide Number Placeholder 2"/>
          <p:cNvSpPr>
            <a:spLocks noGrp="1"/>
          </p:cNvSpPr>
          <p:nvPr>
            <p:ph type="sldNum" sz="quarter" idx="12"/>
          </p:nvPr>
        </p:nvSpPr>
        <p:spPr/>
        <p:txBody>
          <a:bodyPr/>
          <a:lstStyle/>
          <a:p>
            <a:fld id="{2F6FAF79-B0D9-444A-ABDC-4F1DB8DFCFE0}" type="slidenum">
              <a:rPr lang="en-US" smtClean="0"/>
              <a:t>19</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79250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Corrective Action Board?</a:t>
            </a:r>
            <a:endParaRPr lang="en-US" dirty="0"/>
          </a:p>
        </p:txBody>
      </p:sp>
      <p:sp>
        <p:nvSpPr>
          <p:cNvPr id="3" name="Content Placeholder 2"/>
          <p:cNvSpPr>
            <a:spLocks noGrp="1"/>
          </p:cNvSpPr>
          <p:nvPr>
            <p:ph idx="1"/>
          </p:nvPr>
        </p:nvSpPr>
        <p:spPr>
          <a:xfrm>
            <a:off x="790575" y="2508085"/>
            <a:ext cx="7886700" cy="2074333"/>
          </a:xfrm>
        </p:spPr>
        <p:txBody>
          <a:bodyPr>
            <a:noAutofit/>
          </a:bodyPr>
          <a:lstStyle/>
          <a:p>
            <a:pPr marL="0" indent="0" algn="ctr">
              <a:buNone/>
              <a:defRPr/>
            </a:pPr>
            <a:r>
              <a:rPr lang="en-US" sz="2800" dirty="0"/>
              <a:t>A Corrective Action Board or CAB is the </a:t>
            </a:r>
            <a:r>
              <a:rPr lang="en-US" sz="2800" dirty="0" smtClean="0"/>
              <a:t>forum </a:t>
            </a:r>
            <a:r>
              <a:rPr lang="en-US" sz="2800" dirty="0"/>
              <a:t>to communicate, enable, facilitate, and provide oversight and direction for preventive and corrective action activities in order to resolve issues, support improved service and/or product quality, and promote Customer satisfaction. </a:t>
            </a:r>
            <a:endParaRPr lang="en-US" sz="2800" dirty="0" smtClean="0"/>
          </a:p>
        </p:txBody>
      </p:sp>
      <p:sp>
        <p:nvSpPr>
          <p:cNvPr id="5" name="Slide Number Placeholder 4"/>
          <p:cNvSpPr>
            <a:spLocks noGrp="1"/>
          </p:cNvSpPr>
          <p:nvPr>
            <p:ph type="sldNum" sz="quarter" idx="12"/>
          </p:nvPr>
        </p:nvSpPr>
        <p:spPr/>
        <p:txBody>
          <a:bodyPr/>
          <a:lstStyle/>
          <a:p>
            <a:fld id="{2F6FAF79-B0D9-444A-ABDC-4F1DB8DFCFE0}" type="slidenum">
              <a:rPr lang="en-US" smtClean="0"/>
              <a:t>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40609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Scrap</a:t>
            </a:r>
            <a:endParaRPr lang="en-US" dirty="0"/>
          </a:p>
        </p:txBody>
      </p:sp>
      <p:sp>
        <p:nvSpPr>
          <p:cNvPr id="7" name="Flowchart: Alternate Process 6"/>
          <p:cNvSpPr/>
          <p:nvPr/>
        </p:nvSpPr>
        <p:spPr>
          <a:xfrm>
            <a:off x="4648200" y="5531539"/>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114300" indent="-114300">
              <a:buFont typeface="Arial" panose="020B0604020202020204" pitchFamily="34" charset="0"/>
              <a:buChar char="•"/>
            </a:pPr>
            <a:r>
              <a:rPr lang="en-US" sz="1100" dirty="0">
                <a:solidFill>
                  <a:schemeClr val="bg2">
                    <a:lumMod val="50000"/>
                  </a:schemeClr>
                </a:solidFill>
              </a:rPr>
              <a:t>Scrap is nonconforming material that is not usable for its intended purpose or cannot be economically reworked or repaired </a:t>
            </a:r>
          </a:p>
          <a:p>
            <a:pPr marL="114300" indent="-114300">
              <a:buFont typeface="Arial" panose="020B0604020202020204" pitchFamily="34" charset="0"/>
              <a:buChar char="•"/>
            </a:pPr>
            <a:r>
              <a:rPr lang="en-US" sz="1100" dirty="0" smtClean="0">
                <a:solidFill>
                  <a:schemeClr val="bg2">
                    <a:lumMod val="50000"/>
                  </a:schemeClr>
                </a:solidFill>
              </a:rPr>
              <a:t>Scrap </a:t>
            </a:r>
            <a:r>
              <a:rPr lang="en-US" sz="1100" dirty="0">
                <a:solidFill>
                  <a:schemeClr val="bg2">
                    <a:lumMod val="50000"/>
                  </a:schemeClr>
                </a:solidFill>
              </a:rPr>
              <a:t>usually occurs in the high precision/high cost areas, where committed </a:t>
            </a:r>
            <a:r>
              <a:rPr lang="en-US" sz="1100" dirty="0" smtClean="0">
                <a:solidFill>
                  <a:schemeClr val="bg2">
                    <a:lumMod val="50000"/>
                  </a:schemeClr>
                </a:solidFill>
              </a:rPr>
              <a:t>money and </a:t>
            </a:r>
            <a:r>
              <a:rPr lang="en-US" sz="1100" dirty="0">
                <a:solidFill>
                  <a:schemeClr val="bg2">
                    <a:lumMod val="50000"/>
                  </a:schemeClr>
                </a:solidFill>
              </a:rPr>
              <a:t>man hours are high. </a:t>
            </a:r>
            <a:endParaRPr lang="en-US" sz="1100" dirty="0" smtClean="0">
              <a:solidFill>
                <a:schemeClr val="bg2">
                  <a:lumMod val="50000"/>
                </a:schemeClr>
              </a:solidFill>
            </a:endParaRPr>
          </a:p>
          <a:p>
            <a:pPr marL="114300" indent="-114300">
              <a:buFont typeface="Arial" panose="020B0604020202020204" pitchFamily="34" charset="0"/>
              <a:buChar char="•"/>
            </a:pPr>
            <a:r>
              <a:rPr lang="en-US" sz="1100" dirty="0" smtClean="0">
                <a:solidFill>
                  <a:schemeClr val="bg2">
                    <a:lumMod val="50000"/>
                  </a:schemeClr>
                </a:solidFill>
              </a:rPr>
              <a:t>Determine scrap goal and aim to lower it by 1% each month.</a:t>
            </a:r>
          </a:p>
          <a:p>
            <a:pPr marL="114300" indent="-114300">
              <a:buFont typeface="Arial" panose="020B0604020202020204" pitchFamily="34" charset="0"/>
              <a:buChar char="•"/>
            </a:pPr>
            <a:r>
              <a:rPr lang="en-US" sz="1100" dirty="0" smtClean="0">
                <a:solidFill>
                  <a:schemeClr val="bg2">
                    <a:lumMod val="50000"/>
                  </a:schemeClr>
                </a:solidFill>
              </a:rPr>
              <a:t>Control </a:t>
            </a:r>
            <a:r>
              <a:rPr lang="en-US" sz="1100" dirty="0">
                <a:solidFill>
                  <a:schemeClr val="bg2">
                    <a:lumMod val="50000"/>
                  </a:schemeClr>
                </a:solidFill>
              </a:rPr>
              <a:t>scrap to control </a:t>
            </a:r>
            <a:r>
              <a:rPr lang="en-US" sz="1100" dirty="0" smtClean="0">
                <a:solidFill>
                  <a:schemeClr val="bg2">
                    <a:lumMod val="50000"/>
                  </a:schemeClr>
                </a:solidFill>
              </a:rPr>
              <a:t>cost. Evaluate scrap trends to determine material or process issues.</a:t>
            </a:r>
            <a:endParaRPr lang="en-US" sz="1100" dirty="0">
              <a:solidFill>
                <a:schemeClr val="bg2">
                  <a:lumMod val="50000"/>
                </a:schemeClr>
              </a:solidFill>
            </a:endParaRPr>
          </a:p>
        </p:txBody>
      </p:sp>
      <p:pic>
        <p:nvPicPr>
          <p:cNvPr id="3" name="Picture 2"/>
          <p:cNvPicPr>
            <a:picLocks noChangeAspect="1"/>
          </p:cNvPicPr>
          <p:nvPr/>
        </p:nvPicPr>
        <p:blipFill>
          <a:blip r:embed="rId2"/>
          <a:stretch>
            <a:fillRect/>
          </a:stretch>
        </p:blipFill>
        <p:spPr>
          <a:xfrm>
            <a:off x="913222" y="4291847"/>
            <a:ext cx="7641403" cy="1088450"/>
          </a:xfrm>
          <a:prstGeom prst="rect">
            <a:avLst/>
          </a:prstGeom>
        </p:spPr>
      </p:pic>
      <p:pic>
        <p:nvPicPr>
          <p:cNvPr id="4" name="Picture 3"/>
          <p:cNvPicPr>
            <a:picLocks noChangeAspect="1"/>
          </p:cNvPicPr>
          <p:nvPr/>
        </p:nvPicPr>
        <p:blipFill>
          <a:blip r:embed="rId3"/>
          <a:stretch>
            <a:fillRect/>
          </a:stretch>
        </p:blipFill>
        <p:spPr>
          <a:xfrm>
            <a:off x="892887" y="1056117"/>
            <a:ext cx="7682075" cy="3235730"/>
          </a:xfrm>
          <a:prstGeom prst="rect">
            <a:avLst/>
          </a:prstGeom>
        </p:spPr>
      </p:pic>
      <p:sp>
        <p:nvSpPr>
          <p:cNvPr id="5" name="Slide Number Placeholder 4"/>
          <p:cNvSpPr>
            <a:spLocks noGrp="1"/>
          </p:cNvSpPr>
          <p:nvPr>
            <p:ph type="sldNum" sz="quarter" idx="12"/>
          </p:nvPr>
        </p:nvSpPr>
        <p:spPr/>
        <p:txBody>
          <a:bodyPr/>
          <a:lstStyle/>
          <a:p>
            <a:fld id="{2F6FAF79-B0D9-444A-ABDC-4F1DB8DFCFE0}" type="slidenum">
              <a:rPr lang="en-US" smtClean="0"/>
              <a:t>20</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52268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SCAR Performance</a:t>
            </a:r>
            <a:endParaRPr lang="en-US" dirty="0"/>
          </a:p>
        </p:txBody>
      </p:sp>
      <p:pic>
        <p:nvPicPr>
          <p:cNvPr id="4" name="Picture 3"/>
          <p:cNvPicPr>
            <a:picLocks noChangeAspect="1"/>
          </p:cNvPicPr>
          <p:nvPr/>
        </p:nvPicPr>
        <p:blipFill rotWithShape="1">
          <a:blip r:embed="rId2"/>
          <a:srcRect b="1281"/>
          <a:stretch/>
        </p:blipFill>
        <p:spPr>
          <a:xfrm>
            <a:off x="1468894" y="956366"/>
            <a:ext cx="6530061" cy="3818522"/>
          </a:xfrm>
          <a:prstGeom prst="rect">
            <a:avLst/>
          </a:prstGeom>
          <a:ln>
            <a:noFill/>
          </a:ln>
        </p:spPr>
      </p:pic>
      <p:pic>
        <p:nvPicPr>
          <p:cNvPr id="8" name="Picture 7"/>
          <p:cNvPicPr>
            <a:picLocks noChangeAspect="1"/>
          </p:cNvPicPr>
          <p:nvPr/>
        </p:nvPicPr>
        <p:blipFill>
          <a:blip r:embed="rId3"/>
          <a:stretch>
            <a:fillRect/>
          </a:stretch>
        </p:blipFill>
        <p:spPr>
          <a:xfrm>
            <a:off x="1468895" y="4748372"/>
            <a:ext cx="6530060" cy="838200"/>
          </a:xfrm>
          <a:prstGeom prst="rect">
            <a:avLst/>
          </a:prstGeom>
        </p:spPr>
      </p:pic>
      <p:sp>
        <p:nvSpPr>
          <p:cNvPr id="5" name="Flowchart: Alternate Process 4"/>
          <p:cNvSpPr/>
          <p:nvPr/>
        </p:nvSpPr>
        <p:spPr>
          <a:xfrm>
            <a:off x="4648200" y="5531539"/>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114300" indent="-114300">
              <a:buFont typeface="Arial" panose="020B0604020202020204" pitchFamily="34" charset="0"/>
              <a:buChar char="•"/>
            </a:pPr>
            <a:r>
              <a:rPr lang="en-US" sz="1400" dirty="0">
                <a:solidFill>
                  <a:schemeClr val="bg2">
                    <a:lumMod val="50000"/>
                  </a:schemeClr>
                </a:solidFill>
              </a:rPr>
              <a:t>Any material or quality system discrepancy that is determined to be supplier responsible that is found during surveillance, sourcing, receiving activities and/or manufacturing/floor activities is noted in a SCAR. </a:t>
            </a:r>
          </a:p>
          <a:p>
            <a:pPr marL="114300" indent="-114300">
              <a:buFont typeface="Arial" panose="020B0604020202020204" pitchFamily="34" charset="0"/>
              <a:buChar char="•"/>
            </a:pPr>
            <a:r>
              <a:rPr lang="en-US" sz="1400" dirty="0" smtClean="0">
                <a:solidFill>
                  <a:schemeClr val="bg2">
                    <a:lumMod val="50000"/>
                  </a:schemeClr>
                </a:solidFill>
              </a:rPr>
              <a:t>Measuring  SCAR response time helps to ensure actions are taken to evaluate the non-conformances. </a:t>
            </a:r>
          </a:p>
        </p:txBody>
      </p:sp>
      <p:sp>
        <p:nvSpPr>
          <p:cNvPr id="3" name="Slide Number Placeholder 2"/>
          <p:cNvSpPr>
            <a:spLocks noGrp="1"/>
          </p:cNvSpPr>
          <p:nvPr>
            <p:ph type="sldNum" sz="quarter" idx="12"/>
          </p:nvPr>
        </p:nvSpPr>
        <p:spPr/>
        <p:txBody>
          <a:bodyPr/>
          <a:lstStyle/>
          <a:p>
            <a:fld id="{2F6FAF79-B0D9-444A-ABDC-4F1DB8DFCFE0}" type="slidenum">
              <a:rPr lang="en-US" smtClean="0"/>
              <a:t>21</a:t>
            </a:fld>
            <a:endParaRPr lang="en-US"/>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3217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 Tracking</a:t>
            </a:r>
            <a:endParaRPr lang="en-US"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163" y="4394942"/>
            <a:ext cx="6774281" cy="97047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t="15764"/>
          <a:stretch/>
        </p:blipFill>
        <p:spPr bwMode="auto">
          <a:xfrm>
            <a:off x="1344405" y="1076918"/>
            <a:ext cx="6779039" cy="3318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Flowchart: Alternate Process 5"/>
          <p:cNvSpPr/>
          <p:nvPr/>
        </p:nvSpPr>
        <p:spPr>
          <a:xfrm>
            <a:off x="4648200" y="5531539"/>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114300" indent="-114300">
              <a:buFont typeface="Arial" panose="020B0604020202020204" pitchFamily="34" charset="0"/>
              <a:buChar char="•"/>
            </a:pPr>
            <a:r>
              <a:rPr lang="en-US" sz="1200" dirty="0">
                <a:solidFill>
                  <a:schemeClr val="bg2">
                    <a:lumMod val="50000"/>
                  </a:schemeClr>
                </a:solidFill>
              </a:rPr>
              <a:t> Increased defects due to repetitive problems or root cause could lead to a decrease in customer confidence/rating.</a:t>
            </a:r>
          </a:p>
          <a:p>
            <a:pPr marL="114300" indent="-114300">
              <a:buFont typeface="Arial" panose="020B0604020202020204" pitchFamily="34" charset="0"/>
              <a:buChar char="•"/>
            </a:pPr>
            <a:r>
              <a:rPr lang="en-US" sz="1200" dirty="0" smtClean="0">
                <a:solidFill>
                  <a:schemeClr val="bg2">
                    <a:lumMod val="50000"/>
                  </a:schemeClr>
                </a:solidFill>
              </a:rPr>
              <a:t>Trending prevents </a:t>
            </a:r>
            <a:r>
              <a:rPr lang="en-US" sz="1200" dirty="0">
                <a:solidFill>
                  <a:schemeClr val="bg2">
                    <a:lumMod val="50000"/>
                  </a:schemeClr>
                </a:solidFill>
              </a:rPr>
              <a:t>costly defects that can result in reduced score card ratings in P1 – P5 section. </a:t>
            </a:r>
            <a:endParaRPr lang="en-US" sz="1200" dirty="0" smtClean="0">
              <a:solidFill>
                <a:schemeClr val="bg2">
                  <a:lumMod val="50000"/>
                </a:schemeClr>
              </a:solidFill>
            </a:endParaRPr>
          </a:p>
          <a:p>
            <a:pPr marL="114300" indent="-114300">
              <a:buFont typeface="Arial" panose="020B0604020202020204" pitchFamily="34" charset="0"/>
              <a:buChar char="•"/>
            </a:pPr>
            <a:r>
              <a:rPr lang="en-US" sz="1200" dirty="0">
                <a:solidFill>
                  <a:schemeClr val="bg2">
                    <a:lumMod val="50000"/>
                  </a:schemeClr>
                </a:solidFill>
              </a:rPr>
              <a:t>M</a:t>
            </a:r>
            <a:r>
              <a:rPr lang="en-US" sz="1200" dirty="0" smtClean="0">
                <a:solidFill>
                  <a:schemeClr val="bg2">
                    <a:lumMod val="50000"/>
                  </a:schemeClr>
                </a:solidFill>
              </a:rPr>
              <a:t>easuring </a:t>
            </a:r>
            <a:r>
              <a:rPr lang="en-US" sz="1200" dirty="0">
                <a:solidFill>
                  <a:schemeClr val="bg2">
                    <a:lumMod val="50000"/>
                  </a:schemeClr>
                </a:solidFill>
              </a:rPr>
              <a:t>the quantity of </a:t>
            </a:r>
            <a:r>
              <a:rPr lang="en-US" sz="1200" dirty="0" err="1">
                <a:solidFill>
                  <a:schemeClr val="bg2">
                    <a:lumMod val="50000"/>
                  </a:schemeClr>
                </a:solidFill>
              </a:rPr>
              <a:t>Qnotes</a:t>
            </a:r>
            <a:r>
              <a:rPr lang="en-US" sz="1200" dirty="0">
                <a:solidFill>
                  <a:schemeClr val="bg2">
                    <a:lumMod val="50000"/>
                  </a:schemeClr>
                </a:solidFill>
              </a:rPr>
              <a:t> and their related common </a:t>
            </a:r>
            <a:r>
              <a:rPr lang="en-US" sz="1200" dirty="0" smtClean="0">
                <a:solidFill>
                  <a:schemeClr val="bg2">
                    <a:lumMod val="50000"/>
                  </a:schemeClr>
                </a:solidFill>
              </a:rPr>
              <a:t>issues and cause </a:t>
            </a:r>
            <a:r>
              <a:rPr lang="en-US" sz="1200" dirty="0">
                <a:solidFill>
                  <a:schemeClr val="bg2">
                    <a:lumMod val="50000"/>
                  </a:schemeClr>
                </a:solidFill>
              </a:rPr>
              <a:t>allows a trend to be developed to identify focus areas for improvement over a rolling 12 months</a:t>
            </a:r>
            <a:r>
              <a:rPr lang="en-US" sz="1200" dirty="0" smtClean="0">
                <a:solidFill>
                  <a:schemeClr val="bg2">
                    <a:lumMod val="50000"/>
                  </a:schemeClr>
                </a:solidFill>
              </a:rPr>
              <a:t>.</a:t>
            </a:r>
          </a:p>
        </p:txBody>
      </p:sp>
      <p:sp>
        <p:nvSpPr>
          <p:cNvPr id="3" name="Slide Number Placeholder 2"/>
          <p:cNvSpPr>
            <a:spLocks noGrp="1"/>
          </p:cNvSpPr>
          <p:nvPr>
            <p:ph type="sldNum" sz="quarter" idx="12"/>
          </p:nvPr>
        </p:nvSpPr>
        <p:spPr/>
        <p:txBody>
          <a:bodyPr/>
          <a:lstStyle/>
          <a:p>
            <a:fld id="{2F6FAF79-B0D9-444A-ABDC-4F1DB8DFCFE0}" type="slidenum">
              <a:rPr lang="en-US" smtClean="0"/>
              <a:t>22</a:t>
            </a:fld>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33313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1785769"/>
            <a:ext cx="6858000" cy="799036"/>
          </a:xfrm>
        </p:spPr>
        <p:txBody>
          <a:bodyPr/>
          <a:lstStyle/>
          <a:p>
            <a:r>
              <a:rPr lang="en-US" dirty="0" smtClean="0"/>
              <a:t>Additional Slides</a:t>
            </a:r>
            <a:endParaRPr lang="en-US" dirty="0"/>
          </a:p>
        </p:txBody>
      </p:sp>
      <p:sp>
        <p:nvSpPr>
          <p:cNvPr id="5" name="Subtitle 4"/>
          <p:cNvSpPr>
            <a:spLocks noGrp="1"/>
          </p:cNvSpPr>
          <p:nvPr>
            <p:ph type="subTitle" idx="1"/>
          </p:nvPr>
        </p:nvSpPr>
        <p:spPr>
          <a:xfrm>
            <a:off x="1142999" y="2924824"/>
            <a:ext cx="6858000" cy="1655762"/>
          </a:xfrm>
        </p:spPr>
        <p:txBody>
          <a:bodyPr/>
          <a:lstStyle/>
          <a:p>
            <a:r>
              <a:rPr lang="en-US" dirty="0" smtClean="0"/>
              <a:t>The following slides are useful for root cause/corrective action analysis for significant issues. These are not presented during CAB, however, issues that require analysis are often related to various other topics that are discussed (i.e. trending, stock purges, open quality notes, etc.).</a:t>
            </a:r>
            <a:endParaRPr lang="en-US" dirty="0"/>
          </a:p>
        </p:txBody>
      </p:sp>
      <p:sp>
        <p:nvSpPr>
          <p:cNvPr id="2" name="Slide Number Placeholder 1"/>
          <p:cNvSpPr>
            <a:spLocks noGrp="1"/>
          </p:cNvSpPr>
          <p:nvPr>
            <p:ph type="sldNum" sz="quarter" idx="12"/>
          </p:nvPr>
        </p:nvSpPr>
        <p:spPr/>
        <p:txBody>
          <a:bodyPr/>
          <a:lstStyle/>
          <a:p>
            <a:fld id="{2F6FAF79-B0D9-444A-ABDC-4F1DB8DFCFE0}" type="slidenum">
              <a:rPr lang="en-US" smtClean="0"/>
              <a:t>23</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17407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7338001" y="1137073"/>
            <a:ext cx="1728788" cy="3873500"/>
          </a:xfrm>
          <a:prstGeom prst="rect">
            <a:avLst/>
          </a:prstGeom>
          <a:solidFill>
            <a:schemeClr val="bg1"/>
          </a:solid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smtClean="0">
                <a:solidFill>
                  <a:schemeClr val="tx1"/>
                </a:solidFill>
              </a:rPr>
              <a:t>Prevent/Predict New Occurrence</a:t>
            </a:r>
            <a:endParaRPr lang="en-US" sz="1400" dirty="0">
              <a:solidFill>
                <a:schemeClr val="tx1"/>
              </a:solidFill>
            </a:endParaRPr>
          </a:p>
        </p:txBody>
      </p:sp>
      <p:sp>
        <p:nvSpPr>
          <p:cNvPr id="31" name="Rectangle 30"/>
          <p:cNvSpPr/>
          <p:nvPr/>
        </p:nvSpPr>
        <p:spPr>
          <a:xfrm>
            <a:off x="5523792" y="1137073"/>
            <a:ext cx="1728788" cy="3873500"/>
          </a:xfrm>
          <a:prstGeom prst="rect">
            <a:avLst/>
          </a:prstGeom>
          <a:solidFill>
            <a:schemeClr val="bg1"/>
          </a:solid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smtClean="0">
                <a:solidFill>
                  <a:schemeClr val="tx1"/>
                </a:solidFill>
              </a:rPr>
              <a:t>Prevent Reoccurrence </a:t>
            </a:r>
            <a:endParaRPr lang="en-US" sz="1400" dirty="0">
              <a:solidFill>
                <a:schemeClr val="tx1"/>
              </a:solidFill>
            </a:endParaRPr>
          </a:p>
        </p:txBody>
      </p:sp>
      <p:sp>
        <p:nvSpPr>
          <p:cNvPr id="29" name="Rectangle 28"/>
          <p:cNvSpPr/>
          <p:nvPr/>
        </p:nvSpPr>
        <p:spPr>
          <a:xfrm>
            <a:off x="2030981" y="1137073"/>
            <a:ext cx="1728788" cy="3873500"/>
          </a:xfrm>
          <a:prstGeom prst="rect">
            <a:avLst/>
          </a:prstGeom>
          <a:solidFill>
            <a:schemeClr val="bg1"/>
          </a:solid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smtClean="0">
                <a:solidFill>
                  <a:schemeClr val="tx1"/>
                </a:solidFill>
              </a:rPr>
              <a:t>Remedial </a:t>
            </a:r>
          </a:p>
          <a:p>
            <a:pPr algn="ctr"/>
            <a:r>
              <a:rPr lang="en-US" sz="1400" dirty="0" smtClean="0">
                <a:solidFill>
                  <a:schemeClr val="tx1"/>
                </a:solidFill>
              </a:rPr>
              <a:t>Action</a:t>
            </a:r>
            <a:endParaRPr lang="en-US" sz="1400" dirty="0">
              <a:solidFill>
                <a:schemeClr val="tx1"/>
              </a:solidFill>
            </a:endParaRPr>
          </a:p>
        </p:txBody>
      </p:sp>
      <p:sp>
        <p:nvSpPr>
          <p:cNvPr id="2" name="Title 1"/>
          <p:cNvSpPr>
            <a:spLocks noGrp="1"/>
          </p:cNvSpPr>
          <p:nvPr>
            <p:ph type="title"/>
          </p:nvPr>
        </p:nvSpPr>
        <p:spPr/>
        <p:txBody>
          <a:bodyPr/>
          <a:lstStyle/>
          <a:p>
            <a:r>
              <a:rPr lang="en-US" dirty="0" smtClean="0"/>
              <a:t>Corrective Action Process</a:t>
            </a:r>
            <a:endParaRPr lang="en-US" dirty="0"/>
          </a:p>
        </p:txBody>
      </p:sp>
      <p:grpSp>
        <p:nvGrpSpPr>
          <p:cNvPr id="11" name="Group 10"/>
          <p:cNvGrpSpPr/>
          <p:nvPr/>
        </p:nvGrpSpPr>
        <p:grpSpPr>
          <a:xfrm>
            <a:off x="186268" y="1617136"/>
            <a:ext cx="8822265" cy="643465"/>
            <a:chOff x="1151467" y="1202268"/>
            <a:chExt cx="4701118" cy="914400"/>
          </a:xfrm>
        </p:grpSpPr>
        <p:sp>
          <p:nvSpPr>
            <p:cNvPr id="10" name="Chevron 9"/>
            <p:cNvSpPr/>
            <p:nvPr/>
          </p:nvSpPr>
          <p:spPr>
            <a:xfrm>
              <a:off x="4988985" y="1202268"/>
              <a:ext cx="863600" cy="914400"/>
            </a:xfrm>
            <a:prstGeom prst="chevron">
              <a:avLst>
                <a:gd name="adj" fmla="val 2451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Pentagon 3"/>
            <p:cNvSpPr/>
            <p:nvPr/>
          </p:nvSpPr>
          <p:spPr>
            <a:xfrm>
              <a:off x="1151467" y="1202268"/>
              <a:ext cx="950382" cy="914400"/>
            </a:xfrm>
            <a:prstGeom prst="homePlate">
              <a:avLst>
                <a:gd name="adj" fmla="val 23148"/>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Define </a:t>
              </a:r>
            </a:p>
            <a:p>
              <a:pPr algn="ctr"/>
              <a:r>
                <a:rPr lang="en-US" sz="1600" dirty="0" smtClean="0"/>
                <a:t>Non-conformance</a:t>
              </a:r>
              <a:endParaRPr lang="en-US" sz="1600" dirty="0"/>
            </a:p>
          </p:txBody>
        </p:sp>
        <p:sp>
          <p:nvSpPr>
            <p:cNvPr id="5" name="Chevron 4"/>
            <p:cNvSpPr/>
            <p:nvPr/>
          </p:nvSpPr>
          <p:spPr>
            <a:xfrm>
              <a:off x="2175933" y="1202268"/>
              <a:ext cx="863600" cy="914400"/>
            </a:xfrm>
            <a:prstGeom prst="chevron">
              <a:avLst>
                <a:gd name="adj" fmla="val 2451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Containment</a:t>
              </a:r>
            </a:p>
          </p:txBody>
        </p:sp>
        <p:sp>
          <p:nvSpPr>
            <p:cNvPr id="6" name="Rectangle 5"/>
            <p:cNvSpPr/>
            <p:nvPr/>
          </p:nvSpPr>
          <p:spPr>
            <a:xfrm>
              <a:off x="5094631" y="1202268"/>
              <a:ext cx="757954" cy="9144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50" dirty="0" smtClean="0"/>
                <a:t>Control / Monitor</a:t>
              </a:r>
              <a:endParaRPr lang="en-US" sz="1550" dirty="0"/>
            </a:p>
          </p:txBody>
        </p:sp>
        <p:sp>
          <p:nvSpPr>
            <p:cNvPr id="7" name="Chevron 6"/>
            <p:cNvSpPr/>
            <p:nvPr/>
          </p:nvSpPr>
          <p:spPr>
            <a:xfrm>
              <a:off x="3113617" y="1202268"/>
              <a:ext cx="863600" cy="914400"/>
            </a:xfrm>
            <a:prstGeom prst="chevron">
              <a:avLst>
                <a:gd name="adj" fmla="val 24510"/>
              </a:avLst>
            </a:prstGeom>
            <a:solidFill>
              <a:srgbClr val="5D81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Root Cause/ Corrective Action </a:t>
              </a:r>
              <a:r>
                <a:rPr lang="en-US" sz="1400" dirty="0"/>
                <a:t>Analysis</a:t>
              </a:r>
            </a:p>
          </p:txBody>
        </p:sp>
        <p:sp>
          <p:nvSpPr>
            <p:cNvPr id="8" name="Chevron 7"/>
            <p:cNvSpPr/>
            <p:nvPr/>
          </p:nvSpPr>
          <p:spPr>
            <a:xfrm>
              <a:off x="4051301" y="1202268"/>
              <a:ext cx="863600" cy="914400"/>
            </a:xfrm>
            <a:prstGeom prst="chevron">
              <a:avLst>
                <a:gd name="adj" fmla="val 24510"/>
              </a:avLst>
            </a:prstGeom>
            <a:solidFill>
              <a:srgbClr val="3064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30" dirty="0" smtClean="0">
                  <a:solidFill>
                    <a:schemeClr val="bg1"/>
                  </a:solidFill>
                </a:rPr>
                <a:t>Corrective Action Implementation </a:t>
              </a:r>
              <a:endParaRPr lang="en-US" sz="1330" dirty="0">
                <a:solidFill>
                  <a:schemeClr val="bg1"/>
                </a:solidFill>
              </a:endParaRPr>
            </a:p>
          </p:txBody>
        </p:sp>
      </p:grpSp>
      <p:grpSp>
        <p:nvGrpSpPr>
          <p:cNvPr id="24" name="Group 23"/>
          <p:cNvGrpSpPr/>
          <p:nvPr/>
        </p:nvGrpSpPr>
        <p:grpSpPr>
          <a:xfrm>
            <a:off x="349509" y="2438399"/>
            <a:ext cx="8493096" cy="2472270"/>
            <a:chOff x="349509" y="1981197"/>
            <a:chExt cx="8493096" cy="3234269"/>
          </a:xfrm>
        </p:grpSpPr>
        <p:sp>
          <p:nvSpPr>
            <p:cNvPr id="17" name="Rectangle 16"/>
            <p:cNvSpPr/>
            <p:nvPr/>
          </p:nvSpPr>
          <p:spPr>
            <a:xfrm>
              <a:off x="3868500" y="1981199"/>
              <a:ext cx="1457033" cy="3234267"/>
            </a:xfrm>
            <a:prstGeom prst="rect">
              <a:avLst/>
            </a:prstGeom>
            <a:solidFill>
              <a:srgbClr val="5D81A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9063" indent="-119063">
                <a:buFont typeface="Arial" panose="020B0604020202020204" pitchFamily="34" charset="0"/>
                <a:buChar char="•"/>
              </a:pPr>
              <a:r>
                <a:rPr lang="en-US" sz="1400" dirty="0" smtClean="0">
                  <a:solidFill>
                    <a:sysClr val="windowText" lastClr="000000"/>
                  </a:solidFill>
                </a:rPr>
                <a:t>Identify potential causes using:</a:t>
              </a:r>
            </a:p>
            <a:p>
              <a:pPr marL="287338" lvl="1" indent="-117475">
                <a:buFont typeface="Arial" panose="020B0604020202020204" pitchFamily="34" charset="0"/>
                <a:buChar char="•"/>
              </a:pPr>
              <a:r>
                <a:rPr lang="en-US" sz="1200" dirty="0" smtClean="0">
                  <a:solidFill>
                    <a:sysClr val="windowText" lastClr="000000"/>
                  </a:solidFill>
                </a:rPr>
                <a:t>Fishbone, fault tree, 5 Why’s, </a:t>
              </a:r>
              <a:r>
                <a:rPr lang="en-US" sz="1200" dirty="0">
                  <a:solidFill>
                    <a:sysClr val="windowText" lastClr="000000"/>
                  </a:solidFill>
                </a:rPr>
                <a:t>f</a:t>
              </a:r>
              <a:r>
                <a:rPr lang="en-US" sz="1200" dirty="0" smtClean="0">
                  <a:solidFill>
                    <a:sysClr val="windowText" lastClr="000000"/>
                  </a:solidFill>
                </a:rPr>
                <a:t>low chart, </a:t>
              </a:r>
              <a:r>
                <a:rPr lang="en-US" sz="1200" dirty="0">
                  <a:solidFill>
                    <a:sysClr val="windowText" lastClr="000000"/>
                  </a:solidFill>
                </a:rPr>
                <a:t>e</a:t>
              </a:r>
              <a:r>
                <a:rPr lang="en-US" sz="1200" dirty="0" smtClean="0">
                  <a:solidFill>
                    <a:sysClr val="windowText" lastClr="000000"/>
                  </a:solidFill>
                </a:rPr>
                <a:t>tc</a:t>
              </a:r>
              <a:r>
                <a:rPr lang="en-US" sz="1400" dirty="0" smtClean="0">
                  <a:solidFill>
                    <a:sysClr val="windowText" lastClr="000000"/>
                  </a:solidFill>
                </a:rPr>
                <a:t>.  </a:t>
              </a:r>
              <a:endParaRPr lang="en-US" sz="1400" dirty="0">
                <a:solidFill>
                  <a:sysClr val="windowText" lastClr="000000"/>
                </a:solidFill>
              </a:endParaRPr>
            </a:p>
            <a:p>
              <a:pPr marL="119063" indent="-119063">
                <a:buFont typeface="Arial" panose="020B0604020202020204" pitchFamily="34" charset="0"/>
                <a:buChar char="•"/>
              </a:pPr>
              <a:r>
                <a:rPr lang="en-US" sz="1400" dirty="0" smtClean="0">
                  <a:solidFill>
                    <a:sysClr val="windowText" lastClr="000000"/>
                  </a:solidFill>
                </a:rPr>
                <a:t>Identify primary cause</a:t>
              </a:r>
            </a:p>
            <a:p>
              <a:pPr marL="119063" indent="-119063">
                <a:buFont typeface="Arial" panose="020B0604020202020204" pitchFamily="34" charset="0"/>
                <a:buChar char="•"/>
              </a:pPr>
              <a:r>
                <a:rPr lang="en-US" sz="1400" dirty="0" smtClean="0">
                  <a:solidFill>
                    <a:sysClr val="windowText" lastClr="000000"/>
                  </a:solidFill>
                </a:rPr>
                <a:t>Brainstorm potential solutions</a:t>
              </a:r>
            </a:p>
            <a:p>
              <a:pPr marL="119063" indent="-119063">
                <a:buFont typeface="Arial" panose="020B0604020202020204" pitchFamily="34" charset="0"/>
                <a:buChar char="•"/>
              </a:pPr>
              <a:endParaRPr lang="en-US" dirty="0">
                <a:solidFill>
                  <a:sysClr val="windowText" lastClr="000000"/>
                </a:solidFill>
              </a:endParaRPr>
            </a:p>
            <a:p>
              <a:pPr algn="ctr"/>
              <a:endParaRPr lang="en-US" dirty="0"/>
            </a:p>
          </p:txBody>
        </p:sp>
        <p:sp>
          <p:nvSpPr>
            <p:cNvPr id="20" name="Rectangle 19"/>
            <p:cNvSpPr/>
            <p:nvPr/>
          </p:nvSpPr>
          <p:spPr>
            <a:xfrm>
              <a:off x="7385572" y="1981197"/>
              <a:ext cx="1457033" cy="3234267"/>
            </a:xfrm>
            <a:prstGeom prst="rect">
              <a:avLst/>
            </a:prstGeom>
            <a:solidFill>
              <a:schemeClr val="accent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9063" indent="-119063">
                <a:buFont typeface="Arial" panose="020B0604020202020204" pitchFamily="34" charset="0"/>
                <a:buChar char="•"/>
              </a:pPr>
              <a:r>
                <a:rPr lang="en-US" sz="1400" dirty="0" smtClean="0">
                  <a:solidFill>
                    <a:sysClr val="windowText" lastClr="000000"/>
                  </a:solidFill>
                </a:rPr>
                <a:t>Follow-up corrective action (30,60,90 days)</a:t>
              </a:r>
            </a:p>
            <a:p>
              <a:pPr marL="119063" indent="-119063">
                <a:buFont typeface="Arial" panose="020B0604020202020204" pitchFamily="34" charset="0"/>
                <a:buChar char="•"/>
              </a:pPr>
              <a:r>
                <a:rPr lang="en-US" sz="1400" dirty="0" smtClean="0">
                  <a:solidFill>
                    <a:sysClr val="windowText" lastClr="000000"/>
                  </a:solidFill>
                </a:rPr>
                <a:t>Analyze improvements</a:t>
              </a:r>
            </a:p>
            <a:p>
              <a:pPr marL="119063" indent="-119063">
                <a:buFont typeface="Arial" panose="020B0604020202020204" pitchFamily="34" charset="0"/>
                <a:buChar char="•"/>
              </a:pPr>
              <a:r>
                <a:rPr lang="en-US" sz="1400" dirty="0" smtClean="0">
                  <a:solidFill>
                    <a:sysClr val="windowText" lastClr="000000"/>
                  </a:solidFill>
                </a:rPr>
                <a:t>Lessons learned </a:t>
              </a:r>
              <a:endParaRPr lang="en-US" sz="1400" dirty="0">
                <a:solidFill>
                  <a:sysClr val="windowText" lastClr="000000"/>
                </a:solidFill>
              </a:endParaRPr>
            </a:p>
            <a:p>
              <a:pPr algn="ctr"/>
              <a:endParaRPr lang="en-US" dirty="0"/>
            </a:p>
          </p:txBody>
        </p:sp>
        <p:sp>
          <p:nvSpPr>
            <p:cNvPr id="21" name="Rectangle 20"/>
            <p:cNvSpPr/>
            <p:nvPr/>
          </p:nvSpPr>
          <p:spPr>
            <a:xfrm>
              <a:off x="5627036" y="1981198"/>
              <a:ext cx="1457033" cy="3234267"/>
            </a:xfrm>
            <a:prstGeom prst="rect">
              <a:avLst/>
            </a:prstGeom>
            <a:solidFill>
              <a:srgbClr val="3C71A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9063" indent="-119063">
                <a:buFont typeface="Arial" panose="020B0604020202020204" pitchFamily="34" charset="0"/>
                <a:buChar char="•"/>
              </a:pPr>
              <a:r>
                <a:rPr lang="en-US" sz="1390" dirty="0">
                  <a:solidFill>
                    <a:sysClr val="windowText" lastClr="000000"/>
                  </a:solidFill>
                </a:rPr>
                <a:t>Select best value </a:t>
              </a:r>
              <a:r>
                <a:rPr lang="en-US" sz="1390" dirty="0" smtClean="0">
                  <a:solidFill>
                    <a:sysClr val="windowText" lastClr="000000"/>
                  </a:solidFill>
                </a:rPr>
                <a:t>solution</a:t>
              </a:r>
            </a:p>
            <a:p>
              <a:pPr marL="119063" indent="-119063">
                <a:buFont typeface="Arial" panose="020B0604020202020204" pitchFamily="34" charset="0"/>
                <a:buChar char="•"/>
              </a:pPr>
              <a:r>
                <a:rPr lang="en-US" sz="1390" dirty="0" smtClean="0">
                  <a:solidFill>
                    <a:sysClr val="windowText" lastClr="000000"/>
                  </a:solidFill>
                </a:rPr>
                <a:t>Develop implementation plan</a:t>
              </a:r>
            </a:p>
            <a:p>
              <a:pPr marL="119063" indent="-119063">
                <a:buFont typeface="Arial" panose="020B0604020202020204" pitchFamily="34" charset="0"/>
                <a:buChar char="•"/>
              </a:pPr>
              <a:r>
                <a:rPr lang="en-US" sz="1390" dirty="0" smtClean="0">
                  <a:solidFill>
                    <a:sysClr val="windowText" lastClr="000000"/>
                  </a:solidFill>
                </a:rPr>
                <a:t>Execute corrective action</a:t>
              </a:r>
              <a:endParaRPr lang="en-US" sz="1390" dirty="0">
                <a:solidFill>
                  <a:sysClr val="windowText" lastClr="000000"/>
                </a:solidFill>
              </a:endParaRPr>
            </a:p>
          </p:txBody>
        </p:sp>
        <p:sp>
          <p:nvSpPr>
            <p:cNvPr id="22" name="Rectangle 21"/>
            <p:cNvSpPr/>
            <p:nvPr/>
          </p:nvSpPr>
          <p:spPr>
            <a:xfrm>
              <a:off x="2108045" y="1981197"/>
              <a:ext cx="1457033" cy="3234267"/>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9063" indent="-119063">
                <a:buFont typeface="Arial" panose="020B0604020202020204" pitchFamily="34" charset="0"/>
                <a:buChar char="•"/>
              </a:pPr>
              <a:r>
                <a:rPr lang="en-US" sz="1400" dirty="0" smtClean="0">
                  <a:solidFill>
                    <a:sysClr val="windowText" lastClr="000000"/>
                  </a:solidFill>
                </a:rPr>
                <a:t>What parts are effected?</a:t>
              </a:r>
              <a:endParaRPr lang="en-US" sz="1400" dirty="0">
                <a:solidFill>
                  <a:sysClr val="windowText" lastClr="000000"/>
                </a:solidFill>
              </a:endParaRPr>
            </a:p>
            <a:p>
              <a:pPr marL="119063" indent="-119063">
                <a:buFont typeface="Arial" panose="020B0604020202020204" pitchFamily="34" charset="0"/>
                <a:buChar char="•"/>
              </a:pPr>
              <a:r>
                <a:rPr lang="en-US" sz="1400" dirty="0" smtClean="0">
                  <a:solidFill>
                    <a:sysClr val="windowText" lastClr="000000"/>
                  </a:solidFill>
                </a:rPr>
                <a:t>Stock Purge?</a:t>
              </a:r>
              <a:endParaRPr lang="en-US" sz="1400" dirty="0">
                <a:solidFill>
                  <a:sysClr val="windowText" lastClr="000000"/>
                </a:solidFill>
              </a:endParaRPr>
            </a:p>
            <a:p>
              <a:pPr marL="119063" indent="-119063">
                <a:buFont typeface="Arial" panose="020B0604020202020204" pitchFamily="34" charset="0"/>
                <a:buChar char="•"/>
              </a:pPr>
              <a:r>
                <a:rPr lang="en-US" sz="1400" dirty="0" smtClean="0">
                  <a:solidFill>
                    <a:sysClr val="windowText" lastClr="000000"/>
                  </a:solidFill>
                </a:rPr>
                <a:t>Stop shipments?</a:t>
              </a:r>
            </a:p>
            <a:p>
              <a:pPr marL="119063" indent="-119063">
                <a:buFont typeface="Arial" panose="020B0604020202020204" pitchFamily="34" charset="0"/>
                <a:buChar char="•"/>
              </a:pPr>
              <a:r>
                <a:rPr lang="en-US" sz="1400" dirty="0" smtClean="0">
                  <a:solidFill>
                    <a:sysClr val="windowText" lastClr="000000"/>
                  </a:solidFill>
                </a:rPr>
                <a:t>Escapes?</a:t>
              </a:r>
              <a:endParaRPr lang="en-US" sz="1400" dirty="0">
                <a:solidFill>
                  <a:sysClr val="windowText" lastClr="000000"/>
                </a:solidFill>
              </a:endParaRPr>
            </a:p>
            <a:p>
              <a:pPr algn="ctr"/>
              <a:endParaRPr lang="en-US" dirty="0"/>
            </a:p>
          </p:txBody>
        </p:sp>
        <p:sp>
          <p:nvSpPr>
            <p:cNvPr id="23" name="Rectangle 22"/>
            <p:cNvSpPr/>
            <p:nvPr/>
          </p:nvSpPr>
          <p:spPr>
            <a:xfrm>
              <a:off x="349509" y="1981197"/>
              <a:ext cx="1457033" cy="3234267"/>
            </a:xfrm>
            <a:prstGeom prst="rect">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9063" indent="-119063">
                <a:buFont typeface="Arial" panose="020B0604020202020204" pitchFamily="34" charset="0"/>
                <a:buChar char="•"/>
              </a:pPr>
              <a:r>
                <a:rPr lang="en-US" sz="1400" dirty="0" smtClean="0">
                  <a:solidFill>
                    <a:sysClr val="windowText" lastClr="000000"/>
                  </a:solidFill>
                </a:rPr>
                <a:t>Who is the problem with?</a:t>
              </a:r>
            </a:p>
            <a:p>
              <a:pPr marL="119063" indent="-119063">
                <a:buFont typeface="Arial" panose="020B0604020202020204" pitchFamily="34" charset="0"/>
                <a:buChar char="•"/>
              </a:pPr>
              <a:r>
                <a:rPr lang="en-US" sz="1400" dirty="0" smtClean="0">
                  <a:solidFill>
                    <a:sysClr val="windowText" lastClr="000000"/>
                  </a:solidFill>
                </a:rPr>
                <a:t>What is the problem?</a:t>
              </a:r>
            </a:p>
            <a:p>
              <a:pPr marL="119063" indent="-119063">
                <a:buFont typeface="Arial" panose="020B0604020202020204" pitchFamily="34" charset="0"/>
                <a:buChar char="•"/>
              </a:pPr>
              <a:r>
                <a:rPr lang="en-US" sz="1400" dirty="0" smtClean="0">
                  <a:solidFill>
                    <a:sysClr val="windowText" lastClr="000000"/>
                  </a:solidFill>
                </a:rPr>
                <a:t>Where can it be found?</a:t>
              </a:r>
            </a:p>
            <a:p>
              <a:pPr marL="119063" indent="-119063">
                <a:buFont typeface="Arial" panose="020B0604020202020204" pitchFamily="34" charset="0"/>
                <a:buChar char="•"/>
              </a:pPr>
              <a:r>
                <a:rPr lang="en-US" sz="1400" dirty="0" smtClean="0">
                  <a:solidFill>
                    <a:sysClr val="windowText" lastClr="000000"/>
                  </a:solidFill>
                </a:rPr>
                <a:t>Has it occurred before?</a:t>
              </a:r>
            </a:p>
          </p:txBody>
        </p:sp>
      </p:grpSp>
      <p:sp>
        <p:nvSpPr>
          <p:cNvPr id="25" name="Flowchart: Alternate Process 24"/>
          <p:cNvSpPr/>
          <p:nvPr/>
        </p:nvSpPr>
        <p:spPr>
          <a:xfrm>
            <a:off x="4633453" y="5526370"/>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solidFill>
                  <a:schemeClr val="bg2">
                    <a:lumMod val="50000"/>
                  </a:schemeClr>
                </a:solidFill>
              </a:rPr>
              <a:t>For significant issues, an investigation should follow this process to clear all hardware and prevent future occurrences. Status can be shown during CAB to get input from </a:t>
            </a:r>
            <a:r>
              <a:rPr lang="en-US" sz="1600" dirty="0" smtClean="0">
                <a:solidFill>
                  <a:schemeClr val="bg2">
                    <a:lumMod val="50000"/>
                  </a:schemeClr>
                </a:solidFill>
              </a:rPr>
              <a:t>team members</a:t>
            </a:r>
            <a:r>
              <a:rPr lang="en-US" sz="1600" dirty="0">
                <a:solidFill>
                  <a:schemeClr val="bg2">
                    <a:lumMod val="50000"/>
                  </a:schemeClr>
                </a:solidFill>
              </a:rPr>
              <a:t>. </a:t>
            </a:r>
          </a:p>
        </p:txBody>
      </p:sp>
      <p:sp>
        <p:nvSpPr>
          <p:cNvPr id="3" name="Slide Number Placeholder 2"/>
          <p:cNvSpPr>
            <a:spLocks noGrp="1"/>
          </p:cNvSpPr>
          <p:nvPr>
            <p:ph type="sldNum" sz="quarter" idx="12"/>
          </p:nvPr>
        </p:nvSpPr>
        <p:spPr/>
        <p:txBody>
          <a:bodyPr/>
          <a:lstStyle/>
          <a:p>
            <a:fld id="{2F6FAF79-B0D9-444A-ABDC-4F1DB8DFCFE0}" type="slidenum">
              <a:rPr lang="en-US" smtClean="0"/>
              <a:t>24</a:t>
            </a:fld>
            <a:endParaRPr lang="en-US"/>
          </a:p>
        </p:txBody>
      </p:sp>
      <p:sp>
        <p:nvSpPr>
          <p:cNvPr id="9" name="Footer Placeholder 8"/>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69667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Fishbone Analysis Method</a:t>
            </a:r>
            <a:endParaRPr lang="en-US" dirty="0"/>
          </a:p>
        </p:txBody>
      </p:sp>
      <p:sp>
        <p:nvSpPr>
          <p:cNvPr id="4" name="Rectangle 3"/>
          <p:cNvSpPr>
            <a:spLocks noChangeArrowheads="1"/>
          </p:cNvSpPr>
          <p:nvPr/>
        </p:nvSpPr>
        <p:spPr bwMode="auto">
          <a:xfrm>
            <a:off x="5181600" y="5299502"/>
            <a:ext cx="914400" cy="457200"/>
          </a:xfrm>
          <a:prstGeom prst="rect">
            <a:avLst/>
          </a:prstGeom>
          <a:noFill/>
          <a:ln w="19050" algn="ctr">
            <a:solidFill>
              <a:schemeClr val="tx1"/>
            </a:solidFill>
            <a:miter lim="800000"/>
            <a:headEnd type="none" w="sm" len="sm"/>
            <a:tailEnd type="none" w="sm" len="sm"/>
          </a:ln>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spcBef>
                <a:spcPct val="20000"/>
              </a:spcBef>
            </a:pPr>
            <a:r>
              <a:rPr lang="en-US" sz="1000" b="1" dirty="0" smtClean="0">
                <a:solidFill>
                  <a:srgbClr val="F4B082"/>
                </a:solidFill>
              </a:rPr>
              <a:t>Potential</a:t>
            </a:r>
          </a:p>
          <a:p>
            <a:pPr algn="ctr" eaLnBrk="0" hangingPunct="0">
              <a:spcBef>
                <a:spcPct val="20000"/>
              </a:spcBef>
            </a:pPr>
            <a:r>
              <a:rPr lang="en-US" sz="1000" b="1" dirty="0" smtClean="0">
                <a:solidFill>
                  <a:srgbClr val="F4B082"/>
                </a:solidFill>
              </a:rPr>
              <a:t>Contributor</a:t>
            </a:r>
            <a:endParaRPr lang="en-US" sz="1000" b="1" dirty="0">
              <a:solidFill>
                <a:srgbClr val="F4B082"/>
              </a:solidFill>
            </a:endParaRPr>
          </a:p>
        </p:txBody>
      </p:sp>
      <p:sp>
        <p:nvSpPr>
          <p:cNvPr id="5" name="Text Box 51"/>
          <p:cNvSpPr txBox="1">
            <a:spLocks noChangeArrowheads="1"/>
          </p:cNvSpPr>
          <p:nvPr/>
        </p:nvSpPr>
        <p:spPr bwMode="auto">
          <a:xfrm flipH="1">
            <a:off x="6324600" y="1664827"/>
            <a:ext cx="2743200" cy="979488"/>
          </a:xfrm>
          <a:prstGeom prst="rect">
            <a:avLst/>
          </a:prstGeom>
          <a:noFill/>
          <a:ln w="12700">
            <a:solidFill>
              <a:schemeClr val="tx1"/>
            </a:solidFill>
            <a:miter lim="800000"/>
            <a:headEnd type="none" w="sm" len="sm"/>
            <a:tailEnd type="none" w="med" len="sm"/>
          </a:ln>
        </p:spPr>
        <p:txBody>
          <a:bodyPr lIns="27432" tIns="27432" rIns="27432" bIns="27432">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9538" indent="-109538" algn="ctr" defTabSz="809625" eaLnBrk="0" hangingPunct="0"/>
            <a:r>
              <a:rPr lang="en-US" sz="1000" b="1" i="1" u="sng" dirty="0">
                <a:solidFill>
                  <a:schemeClr val="tx1"/>
                </a:solidFill>
              </a:rPr>
              <a:t>Color Key</a:t>
            </a:r>
          </a:p>
          <a:p>
            <a:pPr marL="109538" indent="-109538" defTabSz="809625" eaLnBrk="0" hangingPunct="0">
              <a:buFontTx/>
              <a:buChar char="•"/>
            </a:pPr>
            <a:r>
              <a:rPr lang="en-US" sz="1000" b="1" dirty="0">
                <a:solidFill>
                  <a:schemeClr val="accent2"/>
                </a:solidFill>
              </a:rPr>
              <a:t>Conclusive Refuting Evidence Exists</a:t>
            </a:r>
          </a:p>
          <a:p>
            <a:pPr marL="109538" indent="-109538" defTabSz="809625" eaLnBrk="0" hangingPunct="0">
              <a:buFontTx/>
              <a:buChar char="•"/>
            </a:pPr>
            <a:r>
              <a:rPr lang="en-US" sz="1000" b="1" dirty="0">
                <a:solidFill>
                  <a:srgbClr val="0070C0"/>
                </a:solidFill>
              </a:rPr>
              <a:t>No Evidence to Support Cause of </a:t>
            </a:r>
            <a:r>
              <a:rPr lang="en-US" sz="1000" b="1" dirty="0" smtClean="0">
                <a:solidFill>
                  <a:srgbClr val="0070C0"/>
                </a:solidFill>
              </a:rPr>
              <a:t>Issue</a:t>
            </a:r>
            <a:endParaRPr lang="en-US" sz="1000" b="1" dirty="0">
              <a:solidFill>
                <a:srgbClr val="0070C0"/>
              </a:solidFill>
            </a:endParaRPr>
          </a:p>
          <a:p>
            <a:pPr marL="109538" indent="-109538" defTabSz="809625" eaLnBrk="0" hangingPunct="0">
              <a:buFontTx/>
              <a:buChar char="•"/>
            </a:pPr>
            <a:r>
              <a:rPr lang="en-US" sz="1000" b="1" dirty="0">
                <a:solidFill>
                  <a:srgbClr val="CC9900"/>
                </a:solidFill>
              </a:rPr>
              <a:t>Potential </a:t>
            </a:r>
            <a:r>
              <a:rPr lang="en-US" sz="1000" b="1" dirty="0" smtClean="0">
                <a:solidFill>
                  <a:srgbClr val="CC9900"/>
                </a:solidFill>
              </a:rPr>
              <a:t>Issue </a:t>
            </a:r>
            <a:r>
              <a:rPr lang="en-US" sz="1000" b="1" dirty="0">
                <a:solidFill>
                  <a:srgbClr val="CC9900"/>
                </a:solidFill>
              </a:rPr>
              <a:t>Contributor/Cause</a:t>
            </a:r>
          </a:p>
          <a:p>
            <a:pPr marL="109538" indent="-109538" defTabSz="809625" eaLnBrk="0" hangingPunct="0">
              <a:buFontTx/>
              <a:buChar char="•"/>
            </a:pPr>
            <a:r>
              <a:rPr lang="en-US" sz="1000" b="1" dirty="0">
                <a:solidFill>
                  <a:srgbClr val="FF0000"/>
                </a:solidFill>
              </a:rPr>
              <a:t>Evidence to support </a:t>
            </a:r>
            <a:r>
              <a:rPr lang="en-US" sz="1000" b="1" dirty="0" smtClean="0">
                <a:solidFill>
                  <a:srgbClr val="FF0000"/>
                </a:solidFill>
              </a:rPr>
              <a:t>Issue </a:t>
            </a:r>
            <a:r>
              <a:rPr lang="en-US" sz="1000" b="1" dirty="0">
                <a:solidFill>
                  <a:srgbClr val="FF0000"/>
                </a:solidFill>
              </a:rPr>
              <a:t>Cause</a:t>
            </a:r>
          </a:p>
          <a:p>
            <a:pPr marL="109538" indent="-109538" defTabSz="809625" eaLnBrk="0" hangingPunct="0">
              <a:buFontTx/>
              <a:buChar char="•"/>
            </a:pPr>
            <a:r>
              <a:rPr lang="en-US" sz="1000" b="1" dirty="0">
                <a:solidFill>
                  <a:schemeClr val="tx1"/>
                </a:solidFill>
              </a:rPr>
              <a:t>In-progress test/analysis</a:t>
            </a:r>
          </a:p>
        </p:txBody>
      </p:sp>
      <p:cxnSp>
        <p:nvCxnSpPr>
          <p:cNvPr id="6" name="Straight Connector 5"/>
          <p:cNvCxnSpPr>
            <a:cxnSpLocks noChangeShapeType="1"/>
            <a:endCxn id="7" idx="1"/>
          </p:cNvCxnSpPr>
          <p:nvPr/>
        </p:nvCxnSpPr>
        <p:spPr bwMode="auto">
          <a:xfrm flipV="1">
            <a:off x="1219200" y="3452557"/>
            <a:ext cx="5311140" cy="17351"/>
          </a:xfrm>
          <a:prstGeom prst="line">
            <a:avLst/>
          </a:prstGeom>
          <a:noFill/>
          <a:ln w="31750" cap="rnd" algn="ctr">
            <a:solidFill>
              <a:schemeClr val="tx1"/>
            </a:solidFill>
            <a:round/>
            <a:headEnd type="none" w="sm" len="sm"/>
            <a:tailEnd type="triangle" w="lg" len="lg"/>
          </a:ln>
        </p:spPr>
      </p:cxnSp>
      <p:sp>
        <p:nvSpPr>
          <p:cNvPr id="7" name="Rectangle 6"/>
          <p:cNvSpPr>
            <a:spLocks noChangeArrowheads="1"/>
          </p:cNvSpPr>
          <p:nvPr/>
        </p:nvSpPr>
        <p:spPr bwMode="auto">
          <a:xfrm>
            <a:off x="6530340" y="3223957"/>
            <a:ext cx="1828800" cy="457200"/>
          </a:xfrm>
          <a:prstGeom prst="rect">
            <a:avLst/>
          </a:prstGeom>
          <a:noFill/>
          <a:ln w="31750" algn="ctr">
            <a:solidFill>
              <a:schemeClr val="tx1"/>
            </a:solidFill>
            <a:round/>
            <a:headEnd type="none" w="sm" len="sm"/>
            <a:tailEnd type="none" w="sm" len="sm"/>
          </a:ln>
        </p:spPr>
        <p:txBody>
          <a:bodyPr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spcBef>
                <a:spcPct val="20000"/>
              </a:spcBef>
            </a:pPr>
            <a:r>
              <a:rPr lang="en-US" sz="1400" b="1" dirty="0" smtClean="0"/>
              <a:t>Problem</a:t>
            </a:r>
            <a:endParaRPr lang="en-US" sz="1400" b="1" dirty="0"/>
          </a:p>
        </p:txBody>
      </p:sp>
      <p:sp>
        <p:nvSpPr>
          <p:cNvPr id="8" name="Rectangle 7"/>
          <p:cNvSpPr>
            <a:spLocks noChangeArrowheads="1"/>
          </p:cNvSpPr>
          <p:nvPr/>
        </p:nvSpPr>
        <p:spPr bwMode="auto">
          <a:xfrm>
            <a:off x="4648200" y="1032302"/>
            <a:ext cx="1066800" cy="609600"/>
          </a:xfrm>
          <a:prstGeom prst="rect">
            <a:avLst/>
          </a:prstGeom>
          <a:noFill/>
          <a:ln w="19050" algn="ctr">
            <a:solidFill>
              <a:schemeClr val="tx1"/>
            </a:solidFill>
            <a:miter lim="800000"/>
            <a:headEnd type="none" w="sm" len="sm"/>
            <a:tailEnd type="none" w="sm" len="sm"/>
          </a:ln>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spcBef>
                <a:spcPct val="20000"/>
              </a:spcBef>
            </a:pPr>
            <a:r>
              <a:rPr lang="en-US" sz="1000" b="1" dirty="0" smtClean="0">
                <a:solidFill>
                  <a:srgbClr val="CC9900"/>
                </a:solidFill>
              </a:rPr>
              <a:t>Potential </a:t>
            </a:r>
          </a:p>
          <a:p>
            <a:pPr algn="ctr" eaLnBrk="0" hangingPunct="0">
              <a:spcBef>
                <a:spcPct val="20000"/>
              </a:spcBef>
            </a:pPr>
            <a:r>
              <a:rPr lang="en-US" sz="1000" b="1" dirty="0" smtClean="0">
                <a:solidFill>
                  <a:srgbClr val="CC9900"/>
                </a:solidFill>
              </a:rPr>
              <a:t>Contributor</a:t>
            </a:r>
          </a:p>
          <a:p>
            <a:pPr algn="ctr" eaLnBrk="0" hangingPunct="0">
              <a:spcBef>
                <a:spcPct val="20000"/>
              </a:spcBef>
            </a:pPr>
            <a:r>
              <a:rPr lang="en-US" sz="1000" b="1" dirty="0" smtClean="0">
                <a:solidFill>
                  <a:srgbClr val="CC9900"/>
                </a:solidFill>
              </a:rPr>
              <a:t>(major category)</a:t>
            </a:r>
            <a:endParaRPr lang="en-US" sz="1000" b="1" dirty="0">
              <a:solidFill>
                <a:srgbClr val="CC9900"/>
              </a:solidFill>
            </a:endParaRPr>
          </a:p>
        </p:txBody>
      </p:sp>
      <p:sp>
        <p:nvSpPr>
          <p:cNvPr id="9" name="Rectangle 8"/>
          <p:cNvSpPr>
            <a:spLocks noChangeArrowheads="1"/>
          </p:cNvSpPr>
          <p:nvPr/>
        </p:nvSpPr>
        <p:spPr bwMode="auto">
          <a:xfrm>
            <a:off x="1905000" y="1032302"/>
            <a:ext cx="1066800" cy="609600"/>
          </a:xfrm>
          <a:prstGeom prst="rect">
            <a:avLst/>
          </a:prstGeom>
          <a:noFill/>
          <a:ln w="19050" algn="ctr">
            <a:solidFill>
              <a:schemeClr val="tx1"/>
            </a:solidFill>
            <a:miter lim="800000"/>
            <a:headEnd type="none" w="sm" len="sm"/>
            <a:tailEnd type="none" w="sm" len="sm"/>
          </a:ln>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spcBef>
                <a:spcPct val="20000"/>
              </a:spcBef>
            </a:pPr>
            <a:r>
              <a:rPr lang="en-US" sz="1000" b="1" dirty="0" smtClean="0">
                <a:solidFill>
                  <a:srgbClr val="0070C0"/>
                </a:solidFill>
              </a:rPr>
              <a:t>Potential </a:t>
            </a:r>
          </a:p>
          <a:p>
            <a:pPr algn="ctr" eaLnBrk="0" hangingPunct="0">
              <a:spcBef>
                <a:spcPct val="20000"/>
              </a:spcBef>
            </a:pPr>
            <a:r>
              <a:rPr lang="en-US" sz="1000" b="1" dirty="0" smtClean="0">
                <a:solidFill>
                  <a:srgbClr val="0070C0"/>
                </a:solidFill>
              </a:rPr>
              <a:t>Contributor </a:t>
            </a:r>
          </a:p>
          <a:p>
            <a:pPr algn="ctr" eaLnBrk="0" hangingPunct="0">
              <a:spcBef>
                <a:spcPct val="20000"/>
              </a:spcBef>
            </a:pPr>
            <a:r>
              <a:rPr lang="en-US" sz="1000" b="1" dirty="0" smtClean="0">
                <a:solidFill>
                  <a:srgbClr val="0070C0"/>
                </a:solidFill>
              </a:rPr>
              <a:t>(major category)</a:t>
            </a:r>
            <a:endParaRPr lang="en-US" sz="1000" b="1" dirty="0">
              <a:solidFill>
                <a:srgbClr val="0070C0"/>
              </a:solidFill>
            </a:endParaRPr>
          </a:p>
        </p:txBody>
      </p:sp>
      <p:sp>
        <p:nvSpPr>
          <p:cNvPr id="10" name="Rectangle 9"/>
          <p:cNvSpPr>
            <a:spLocks noChangeArrowheads="1"/>
          </p:cNvSpPr>
          <p:nvPr/>
        </p:nvSpPr>
        <p:spPr bwMode="auto">
          <a:xfrm>
            <a:off x="2438400" y="5299502"/>
            <a:ext cx="914400" cy="457200"/>
          </a:xfrm>
          <a:prstGeom prst="rect">
            <a:avLst/>
          </a:prstGeom>
          <a:noFill/>
          <a:ln w="19050" algn="ctr">
            <a:solidFill>
              <a:schemeClr val="tx1"/>
            </a:solidFill>
            <a:miter lim="800000"/>
            <a:headEnd type="none" w="sm" len="sm"/>
            <a:tailEnd type="none" w="sm" len="sm"/>
          </a:ln>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spcBef>
                <a:spcPct val="20000"/>
              </a:spcBef>
            </a:pPr>
            <a:r>
              <a:rPr lang="en-US" sz="1000" b="1" dirty="0" smtClean="0">
                <a:solidFill>
                  <a:srgbClr val="CC9900"/>
                </a:solidFill>
              </a:rPr>
              <a:t>Potential </a:t>
            </a:r>
          </a:p>
          <a:p>
            <a:pPr algn="ctr" eaLnBrk="0" hangingPunct="0">
              <a:spcBef>
                <a:spcPct val="20000"/>
              </a:spcBef>
            </a:pPr>
            <a:r>
              <a:rPr lang="en-US" sz="1000" b="1" dirty="0" smtClean="0">
                <a:solidFill>
                  <a:srgbClr val="CC9900"/>
                </a:solidFill>
              </a:rPr>
              <a:t>Contributor</a:t>
            </a:r>
            <a:endParaRPr lang="en-US" sz="1000" b="1" dirty="0">
              <a:solidFill>
                <a:srgbClr val="CC9900"/>
              </a:solidFill>
            </a:endParaRPr>
          </a:p>
        </p:txBody>
      </p:sp>
      <p:cxnSp>
        <p:nvCxnSpPr>
          <p:cNvPr id="11" name="Straight Connector 10"/>
          <p:cNvCxnSpPr>
            <a:cxnSpLocks noChangeShapeType="1"/>
            <a:stCxn id="8" idx="2"/>
          </p:cNvCxnSpPr>
          <p:nvPr/>
        </p:nvCxnSpPr>
        <p:spPr bwMode="auto">
          <a:xfrm>
            <a:off x="5181600" y="1641902"/>
            <a:ext cx="457200" cy="1828800"/>
          </a:xfrm>
          <a:prstGeom prst="line">
            <a:avLst/>
          </a:prstGeom>
          <a:noFill/>
          <a:ln w="31750" algn="ctr">
            <a:solidFill>
              <a:schemeClr val="tx1"/>
            </a:solidFill>
            <a:round/>
            <a:headEnd type="none" w="sm" len="sm"/>
            <a:tailEnd type="triangle" w="lg" len="lg"/>
          </a:ln>
        </p:spPr>
      </p:cxnSp>
      <p:cxnSp>
        <p:nvCxnSpPr>
          <p:cNvPr id="12" name="Straight Connector 11"/>
          <p:cNvCxnSpPr>
            <a:cxnSpLocks noChangeShapeType="1"/>
            <a:stCxn id="9" idx="2"/>
          </p:cNvCxnSpPr>
          <p:nvPr/>
        </p:nvCxnSpPr>
        <p:spPr bwMode="auto">
          <a:xfrm>
            <a:off x="2438400" y="1641902"/>
            <a:ext cx="457200" cy="1828800"/>
          </a:xfrm>
          <a:prstGeom prst="line">
            <a:avLst/>
          </a:prstGeom>
          <a:noFill/>
          <a:ln w="31750" algn="ctr">
            <a:solidFill>
              <a:schemeClr val="tx1"/>
            </a:solidFill>
            <a:round/>
            <a:headEnd type="none" w="sm" len="sm"/>
            <a:tailEnd type="triangle" w="lg" len="lg"/>
          </a:ln>
        </p:spPr>
      </p:cxnSp>
      <p:cxnSp>
        <p:nvCxnSpPr>
          <p:cNvPr id="13" name="Straight Connector 12"/>
          <p:cNvCxnSpPr>
            <a:cxnSpLocks noChangeShapeType="1"/>
            <a:stCxn id="4" idx="0"/>
          </p:cNvCxnSpPr>
          <p:nvPr/>
        </p:nvCxnSpPr>
        <p:spPr bwMode="auto">
          <a:xfrm rot="5400000" flipH="1" flipV="1">
            <a:off x="4953000" y="4156502"/>
            <a:ext cx="1828800" cy="457200"/>
          </a:xfrm>
          <a:prstGeom prst="line">
            <a:avLst/>
          </a:prstGeom>
          <a:noFill/>
          <a:ln w="31750" algn="ctr">
            <a:solidFill>
              <a:schemeClr val="tx1"/>
            </a:solidFill>
            <a:round/>
            <a:headEnd type="none" w="sm" len="sm"/>
            <a:tailEnd type="triangle" w="lg" len="lg"/>
          </a:ln>
        </p:spPr>
      </p:cxnSp>
      <p:cxnSp>
        <p:nvCxnSpPr>
          <p:cNvPr id="14" name="Straight Connector 13"/>
          <p:cNvCxnSpPr>
            <a:cxnSpLocks noChangeShapeType="1"/>
            <a:stCxn id="10" idx="0"/>
          </p:cNvCxnSpPr>
          <p:nvPr/>
        </p:nvCxnSpPr>
        <p:spPr bwMode="auto">
          <a:xfrm rot="5400000" flipH="1" flipV="1">
            <a:off x="2209800" y="4156502"/>
            <a:ext cx="1828800" cy="457200"/>
          </a:xfrm>
          <a:prstGeom prst="line">
            <a:avLst/>
          </a:prstGeom>
          <a:noFill/>
          <a:ln w="31750" algn="ctr">
            <a:solidFill>
              <a:schemeClr val="tx1"/>
            </a:solidFill>
            <a:round/>
            <a:headEnd type="none" w="sm" len="sm"/>
            <a:tailEnd type="triangle" w="lg" len="lg"/>
          </a:ln>
        </p:spPr>
      </p:cxnSp>
      <p:cxnSp>
        <p:nvCxnSpPr>
          <p:cNvPr id="15" name="Straight Arrow Connector 14"/>
          <p:cNvCxnSpPr>
            <a:cxnSpLocks noChangeShapeType="1"/>
          </p:cNvCxnSpPr>
          <p:nvPr/>
        </p:nvCxnSpPr>
        <p:spPr bwMode="auto">
          <a:xfrm>
            <a:off x="4724400" y="2099102"/>
            <a:ext cx="571500" cy="1588"/>
          </a:xfrm>
          <a:prstGeom prst="straightConnector1">
            <a:avLst/>
          </a:prstGeom>
          <a:noFill/>
          <a:ln w="15875" cap="rnd" algn="ctr">
            <a:solidFill>
              <a:schemeClr val="tx1"/>
            </a:solidFill>
            <a:round/>
            <a:headEnd type="none" w="sm" len="sm"/>
            <a:tailEnd type="triangle" w="lg" len="lg"/>
          </a:ln>
        </p:spPr>
      </p:cxnSp>
      <p:cxnSp>
        <p:nvCxnSpPr>
          <p:cNvPr id="16" name="Straight Arrow Connector 15"/>
          <p:cNvCxnSpPr>
            <a:cxnSpLocks noChangeShapeType="1"/>
          </p:cNvCxnSpPr>
          <p:nvPr/>
        </p:nvCxnSpPr>
        <p:spPr bwMode="auto">
          <a:xfrm>
            <a:off x="4838700" y="2556302"/>
            <a:ext cx="571500" cy="1588"/>
          </a:xfrm>
          <a:prstGeom prst="straightConnector1">
            <a:avLst/>
          </a:prstGeom>
          <a:noFill/>
          <a:ln w="15875" cap="rnd" algn="ctr">
            <a:solidFill>
              <a:schemeClr val="tx1"/>
            </a:solidFill>
            <a:round/>
            <a:headEnd type="none" w="sm" len="sm"/>
            <a:tailEnd type="triangle" w="lg" len="lg"/>
          </a:ln>
        </p:spPr>
      </p:cxnSp>
      <p:cxnSp>
        <p:nvCxnSpPr>
          <p:cNvPr id="17" name="Straight Arrow Connector 16"/>
          <p:cNvCxnSpPr>
            <a:cxnSpLocks noChangeShapeType="1"/>
          </p:cNvCxnSpPr>
          <p:nvPr/>
        </p:nvCxnSpPr>
        <p:spPr bwMode="auto">
          <a:xfrm>
            <a:off x="2438400" y="4956602"/>
            <a:ext cx="571500" cy="1588"/>
          </a:xfrm>
          <a:prstGeom prst="straightConnector1">
            <a:avLst/>
          </a:prstGeom>
          <a:noFill/>
          <a:ln w="15875" cap="rnd" algn="ctr">
            <a:solidFill>
              <a:schemeClr val="tx1"/>
            </a:solidFill>
            <a:round/>
            <a:headEnd type="none" w="sm" len="sm"/>
            <a:tailEnd type="triangle" w="lg" len="lg"/>
          </a:ln>
        </p:spPr>
      </p:cxnSp>
      <p:cxnSp>
        <p:nvCxnSpPr>
          <p:cNvPr id="18" name="Straight Arrow Connector 17"/>
          <p:cNvCxnSpPr>
            <a:cxnSpLocks noChangeShapeType="1"/>
          </p:cNvCxnSpPr>
          <p:nvPr/>
        </p:nvCxnSpPr>
        <p:spPr bwMode="auto">
          <a:xfrm>
            <a:off x="2724150" y="3813602"/>
            <a:ext cx="571500" cy="1588"/>
          </a:xfrm>
          <a:prstGeom prst="straightConnector1">
            <a:avLst/>
          </a:prstGeom>
          <a:noFill/>
          <a:ln w="15875" cap="rnd" algn="ctr">
            <a:solidFill>
              <a:schemeClr val="tx1"/>
            </a:solidFill>
            <a:round/>
            <a:headEnd type="none" w="sm" len="sm"/>
            <a:tailEnd type="triangle" w="lg" len="lg"/>
          </a:ln>
        </p:spPr>
      </p:cxnSp>
      <p:cxnSp>
        <p:nvCxnSpPr>
          <p:cNvPr id="19" name="Straight Arrow Connector 18"/>
          <p:cNvCxnSpPr>
            <a:cxnSpLocks noChangeShapeType="1"/>
          </p:cNvCxnSpPr>
          <p:nvPr/>
        </p:nvCxnSpPr>
        <p:spPr bwMode="auto">
          <a:xfrm>
            <a:off x="2533650" y="4413485"/>
            <a:ext cx="571500" cy="1588"/>
          </a:xfrm>
          <a:prstGeom prst="straightConnector1">
            <a:avLst/>
          </a:prstGeom>
          <a:noFill/>
          <a:ln w="15875" cap="rnd" algn="ctr">
            <a:solidFill>
              <a:schemeClr val="tx1"/>
            </a:solidFill>
            <a:round/>
            <a:headEnd type="none" w="sm" len="sm"/>
            <a:tailEnd type="triangle" w="lg" len="lg"/>
          </a:ln>
        </p:spPr>
      </p:cxnSp>
      <p:cxnSp>
        <p:nvCxnSpPr>
          <p:cNvPr id="20" name="Straight Arrow Connector 19"/>
          <p:cNvCxnSpPr>
            <a:cxnSpLocks noChangeShapeType="1"/>
          </p:cNvCxnSpPr>
          <p:nvPr/>
        </p:nvCxnSpPr>
        <p:spPr bwMode="auto">
          <a:xfrm>
            <a:off x="5181600" y="4842302"/>
            <a:ext cx="571500" cy="1588"/>
          </a:xfrm>
          <a:prstGeom prst="straightConnector1">
            <a:avLst/>
          </a:prstGeom>
          <a:noFill/>
          <a:ln w="15875" cap="rnd" algn="ctr">
            <a:solidFill>
              <a:schemeClr val="tx1"/>
            </a:solidFill>
            <a:round/>
            <a:headEnd type="none" w="sm" len="sm"/>
            <a:tailEnd type="triangle" w="lg" len="lg"/>
          </a:ln>
        </p:spPr>
      </p:cxnSp>
      <p:cxnSp>
        <p:nvCxnSpPr>
          <p:cNvPr id="21" name="Straight Arrow Connector 20"/>
          <p:cNvCxnSpPr>
            <a:cxnSpLocks noChangeShapeType="1"/>
          </p:cNvCxnSpPr>
          <p:nvPr/>
        </p:nvCxnSpPr>
        <p:spPr bwMode="auto">
          <a:xfrm>
            <a:off x="5429250" y="3843714"/>
            <a:ext cx="571500" cy="1588"/>
          </a:xfrm>
          <a:prstGeom prst="straightConnector1">
            <a:avLst/>
          </a:prstGeom>
          <a:noFill/>
          <a:ln w="15875" cap="rnd" algn="ctr">
            <a:solidFill>
              <a:schemeClr val="tx1"/>
            </a:solidFill>
            <a:round/>
            <a:headEnd type="none" w="sm" len="sm"/>
            <a:tailEnd type="triangle" w="lg" len="lg"/>
          </a:ln>
        </p:spPr>
      </p:cxnSp>
      <p:sp>
        <p:nvSpPr>
          <p:cNvPr id="23" name="Text Box 36"/>
          <p:cNvSpPr txBox="1">
            <a:spLocks noChangeArrowheads="1"/>
          </p:cNvSpPr>
          <p:nvPr/>
        </p:nvSpPr>
        <p:spPr bwMode="auto">
          <a:xfrm>
            <a:off x="3219450" y="2327702"/>
            <a:ext cx="158115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CC9900"/>
                </a:solidFill>
              </a:rPr>
              <a:t>Potential Contributor (minor category)</a:t>
            </a:r>
            <a:endParaRPr lang="en-US" sz="1000" b="1" dirty="0">
              <a:solidFill>
                <a:srgbClr val="CC9900"/>
              </a:solidFill>
            </a:endParaRPr>
          </a:p>
        </p:txBody>
      </p:sp>
      <p:cxnSp>
        <p:nvCxnSpPr>
          <p:cNvPr id="24" name="Straight Arrow Connector 23"/>
          <p:cNvCxnSpPr>
            <a:cxnSpLocks noChangeShapeType="1"/>
          </p:cNvCxnSpPr>
          <p:nvPr/>
        </p:nvCxnSpPr>
        <p:spPr bwMode="auto">
          <a:xfrm>
            <a:off x="1981200" y="2099102"/>
            <a:ext cx="571500" cy="1588"/>
          </a:xfrm>
          <a:prstGeom prst="straightConnector1">
            <a:avLst/>
          </a:prstGeom>
          <a:noFill/>
          <a:ln w="15875" cap="rnd" algn="ctr">
            <a:solidFill>
              <a:schemeClr val="tx1"/>
            </a:solidFill>
            <a:round/>
            <a:headEnd type="none" w="sm" len="sm"/>
            <a:tailEnd type="triangle" w="lg" len="lg"/>
          </a:ln>
        </p:spPr>
      </p:cxnSp>
      <p:cxnSp>
        <p:nvCxnSpPr>
          <p:cNvPr id="25" name="Straight Arrow Connector 24"/>
          <p:cNvCxnSpPr>
            <a:cxnSpLocks noChangeShapeType="1"/>
          </p:cNvCxnSpPr>
          <p:nvPr/>
        </p:nvCxnSpPr>
        <p:spPr bwMode="auto">
          <a:xfrm>
            <a:off x="2209800" y="3013502"/>
            <a:ext cx="571500" cy="1588"/>
          </a:xfrm>
          <a:prstGeom prst="straightConnector1">
            <a:avLst/>
          </a:prstGeom>
          <a:noFill/>
          <a:ln w="15875" cap="rnd" algn="ctr">
            <a:solidFill>
              <a:schemeClr val="tx1"/>
            </a:solidFill>
            <a:round/>
            <a:headEnd type="none" w="sm" len="sm"/>
            <a:tailEnd type="triangle" w="lg" len="lg"/>
          </a:ln>
        </p:spPr>
      </p:cxnSp>
      <p:sp>
        <p:nvSpPr>
          <p:cNvPr id="26" name="Text Box 36"/>
          <p:cNvSpPr txBox="1">
            <a:spLocks noChangeArrowheads="1"/>
          </p:cNvSpPr>
          <p:nvPr/>
        </p:nvSpPr>
        <p:spPr bwMode="auto">
          <a:xfrm>
            <a:off x="3141345" y="1809861"/>
            <a:ext cx="152400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0070C0"/>
                </a:solidFill>
              </a:rPr>
              <a:t>Potential Contributor (minor category)</a:t>
            </a:r>
            <a:endParaRPr lang="en-US" sz="1000" b="1" dirty="0">
              <a:solidFill>
                <a:srgbClr val="0070C0"/>
              </a:solidFill>
            </a:endParaRPr>
          </a:p>
        </p:txBody>
      </p:sp>
      <p:sp>
        <p:nvSpPr>
          <p:cNvPr id="27" name="Text Box 36"/>
          <p:cNvSpPr txBox="1">
            <a:spLocks noChangeArrowheads="1"/>
          </p:cNvSpPr>
          <p:nvPr/>
        </p:nvSpPr>
        <p:spPr bwMode="auto">
          <a:xfrm>
            <a:off x="438150" y="1893093"/>
            <a:ext cx="152400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0070C0"/>
                </a:solidFill>
              </a:rPr>
              <a:t>Potential Contributor (minor category)</a:t>
            </a:r>
            <a:endParaRPr lang="en-US" sz="1000" b="1" dirty="0">
              <a:solidFill>
                <a:srgbClr val="0070C0"/>
              </a:solidFill>
            </a:endParaRPr>
          </a:p>
        </p:txBody>
      </p:sp>
      <p:sp>
        <p:nvSpPr>
          <p:cNvPr id="28" name="Text Box 36"/>
          <p:cNvSpPr txBox="1">
            <a:spLocks noChangeArrowheads="1"/>
          </p:cNvSpPr>
          <p:nvPr/>
        </p:nvSpPr>
        <p:spPr bwMode="auto">
          <a:xfrm>
            <a:off x="628650" y="2784504"/>
            <a:ext cx="152400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0070C0"/>
                </a:solidFill>
              </a:rPr>
              <a:t>Potential Contributor (minor category)</a:t>
            </a:r>
            <a:endParaRPr lang="en-US" sz="1000" b="1" dirty="0">
              <a:solidFill>
                <a:srgbClr val="0070C0"/>
              </a:solidFill>
            </a:endParaRPr>
          </a:p>
        </p:txBody>
      </p:sp>
      <p:sp>
        <p:nvSpPr>
          <p:cNvPr id="29" name="Text Box 36"/>
          <p:cNvSpPr txBox="1">
            <a:spLocks noChangeArrowheads="1"/>
          </p:cNvSpPr>
          <p:nvPr/>
        </p:nvSpPr>
        <p:spPr bwMode="auto">
          <a:xfrm>
            <a:off x="3829050" y="3643039"/>
            <a:ext cx="158115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CC9900"/>
                </a:solidFill>
              </a:rPr>
              <a:t>Potential Contributor (minor category)</a:t>
            </a:r>
            <a:endParaRPr lang="en-US" sz="1000" b="1" dirty="0">
              <a:solidFill>
                <a:srgbClr val="CC9900"/>
              </a:solidFill>
            </a:endParaRPr>
          </a:p>
        </p:txBody>
      </p:sp>
      <p:sp>
        <p:nvSpPr>
          <p:cNvPr id="30" name="Text Box 36"/>
          <p:cNvSpPr txBox="1">
            <a:spLocks noChangeArrowheads="1"/>
          </p:cNvSpPr>
          <p:nvPr/>
        </p:nvSpPr>
        <p:spPr bwMode="auto">
          <a:xfrm>
            <a:off x="3782378" y="4095239"/>
            <a:ext cx="152400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0070C0"/>
                </a:solidFill>
              </a:rPr>
              <a:t>Potential Contributor (sub category)</a:t>
            </a:r>
            <a:endParaRPr lang="en-US" sz="1000" b="1" dirty="0">
              <a:solidFill>
                <a:srgbClr val="0070C0"/>
              </a:solidFill>
            </a:endParaRPr>
          </a:p>
        </p:txBody>
      </p:sp>
      <p:sp>
        <p:nvSpPr>
          <p:cNvPr id="31" name="Text Box 36"/>
          <p:cNvSpPr txBox="1">
            <a:spLocks noChangeArrowheads="1"/>
          </p:cNvSpPr>
          <p:nvPr/>
        </p:nvSpPr>
        <p:spPr bwMode="auto">
          <a:xfrm>
            <a:off x="3657600" y="4766102"/>
            <a:ext cx="152400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0070C0"/>
                </a:solidFill>
              </a:rPr>
              <a:t>Potential Contributor (minor category)</a:t>
            </a:r>
            <a:endParaRPr lang="en-US" sz="1000" b="1" dirty="0">
              <a:solidFill>
                <a:srgbClr val="0070C0"/>
              </a:solidFill>
            </a:endParaRPr>
          </a:p>
        </p:txBody>
      </p:sp>
      <p:sp>
        <p:nvSpPr>
          <p:cNvPr id="32" name="Text Box 36"/>
          <p:cNvSpPr txBox="1">
            <a:spLocks noChangeArrowheads="1"/>
          </p:cNvSpPr>
          <p:nvPr/>
        </p:nvSpPr>
        <p:spPr bwMode="auto">
          <a:xfrm>
            <a:off x="990600" y="4766102"/>
            <a:ext cx="158115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CC9900"/>
                </a:solidFill>
              </a:rPr>
              <a:t>Potential Contributor (minor category)</a:t>
            </a:r>
            <a:endParaRPr lang="en-US" sz="1000" b="1" dirty="0">
              <a:solidFill>
                <a:srgbClr val="CC9900"/>
              </a:solidFill>
            </a:endParaRPr>
          </a:p>
        </p:txBody>
      </p:sp>
      <p:sp>
        <p:nvSpPr>
          <p:cNvPr id="33" name="Text Box 36"/>
          <p:cNvSpPr txBox="1">
            <a:spLocks noChangeArrowheads="1"/>
          </p:cNvSpPr>
          <p:nvPr/>
        </p:nvSpPr>
        <p:spPr bwMode="auto">
          <a:xfrm>
            <a:off x="1219200" y="3623102"/>
            <a:ext cx="152400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0070C0"/>
                </a:solidFill>
              </a:rPr>
              <a:t>Potential Contributor (minor category)</a:t>
            </a:r>
            <a:endParaRPr lang="en-US" sz="1000" b="1" dirty="0">
              <a:solidFill>
                <a:srgbClr val="0070C0"/>
              </a:solidFill>
            </a:endParaRPr>
          </a:p>
        </p:txBody>
      </p:sp>
      <p:sp>
        <p:nvSpPr>
          <p:cNvPr id="34" name="Text Box 36"/>
          <p:cNvSpPr txBox="1">
            <a:spLocks noChangeArrowheads="1"/>
          </p:cNvSpPr>
          <p:nvPr/>
        </p:nvSpPr>
        <p:spPr bwMode="auto">
          <a:xfrm>
            <a:off x="985361" y="4176457"/>
            <a:ext cx="1524000" cy="344710"/>
          </a:xfrm>
          <a:prstGeom prst="rect">
            <a:avLst/>
          </a:prstGeom>
          <a:noFill/>
          <a:ln w="9525" algn="ctr">
            <a:noFill/>
            <a:miter lim="800000"/>
            <a:headEnd type="none" w="sm" len="sm"/>
            <a:tailEnd type="none" w="sm" len="sm"/>
          </a:ln>
        </p:spPr>
        <p:txBody>
          <a:bodyPr wrap="square" tIns="36576"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0" hangingPunct="0">
              <a:spcBef>
                <a:spcPct val="20000"/>
              </a:spcBef>
            </a:pPr>
            <a:r>
              <a:rPr lang="en-US" sz="1000" b="1" dirty="0" smtClean="0">
                <a:solidFill>
                  <a:srgbClr val="0070C0"/>
                </a:solidFill>
              </a:rPr>
              <a:t>Potential Contributor (minor category)</a:t>
            </a:r>
            <a:endParaRPr lang="en-US" sz="1000" b="1" dirty="0">
              <a:solidFill>
                <a:srgbClr val="0070C0"/>
              </a:solidFill>
            </a:endParaRPr>
          </a:p>
        </p:txBody>
      </p:sp>
      <p:cxnSp>
        <p:nvCxnSpPr>
          <p:cNvPr id="44" name="Straight Connector 43"/>
          <p:cNvCxnSpPr/>
          <p:nvPr/>
        </p:nvCxnSpPr>
        <p:spPr>
          <a:xfrm>
            <a:off x="5615940" y="3852607"/>
            <a:ext cx="0" cy="420005"/>
          </a:xfrm>
          <a:prstGeom prst="line">
            <a:avLst/>
          </a:prstGeom>
          <a:ln w="12700"/>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a:off x="5329237" y="4262784"/>
            <a:ext cx="276225" cy="0"/>
          </a:xfrm>
          <a:prstGeom prst="line">
            <a:avLst/>
          </a:prstGeom>
          <a:ln w="12700"/>
        </p:spPr>
        <p:style>
          <a:lnRef idx="1">
            <a:schemeClr val="dk1"/>
          </a:lnRef>
          <a:fillRef idx="0">
            <a:schemeClr val="dk1"/>
          </a:fillRef>
          <a:effectRef idx="0">
            <a:schemeClr val="dk1"/>
          </a:effectRef>
          <a:fontRef idx="minor">
            <a:schemeClr val="tx1"/>
          </a:fontRef>
        </p:style>
      </p:cxnSp>
      <p:sp>
        <p:nvSpPr>
          <p:cNvPr id="39" name="Flowchart: Alternate Process 38"/>
          <p:cNvSpPr/>
          <p:nvPr/>
        </p:nvSpPr>
        <p:spPr>
          <a:xfrm>
            <a:off x="4648200" y="5531539"/>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114300" indent="-114300">
              <a:buFont typeface="Arial" panose="020B0604020202020204" pitchFamily="34" charset="0"/>
              <a:buChar char="•"/>
            </a:pPr>
            <a:r>
              <a:rPr lang="en-US" sz="1600" dirty="0">
                <a:solidFill>
                  <a:schemeClr val="bg2">
                    <a:lumMod val="50000"/>
                  </a:schemeClr>
                </a:solidFill>
              </a:rPr>
              <a:t>One method to Root Cause </a:t>
            </a:r>
            <a:r>
              <a:rPr lang="en-US" sz="1600" dirty="0" smtClean="0">
                <a:solidFill>
                  <a:schemeClr val="bg2">
                    <a:lumMod val="50000"/>
                  </a:schemeClr>
                </a:solidFill>
              </a:rPr>
              <a:t>analysis</a:t>
            </a:r>
            <a:endParaRPr lang="en-US" sz="1600" dirty="0">
              <a:solidFill>
                <a:schemeClr val="bg2">
                  <a:lumMod val="50000"/>
                </a:schemeClr>
              </a:solidFill>
            </a:endParaRPr>
          </a:p>
          <a:p>
            <a:pPr marL="114300" indent="-114300">
              <a:buFont typeface="Arial" panose="020B0604020202020204" pitchFamily="34" charset="0"/>
              <a:buChar char="•"/>
            </a:pPr>
            <a:r>
              <a:rPr lang="en-US" sz="1600" dirty="0">
                <a:solidFill>
                  <a:schemeClr val="bg2">
                    <a:lumMod val="50000"/>
                  </a:schemeClr>
                </a:solidFill>
              </a:rPr>
              <a:t>Add bones as </a:t>
            </a:r>
            <a:r>
              <a:rPr lang="en-US" sz="1600" dirty="0" smtClean="0">
                <a:solidFill>
                  <a:schemeClr val="bg2">
                    <a:lumMod val="50000"/>
                  </a:schemeClr>
                </a:solidFill>
              </a:rPr>
              <a:t>necessary</a:t>
            </a:r>
            <a:endParaRPr lang="en-US" sz="1600" dirty="0">
              <a:solidFill>
                <a:schemeClr val="bg2">
                  <a:lumMod val="50000"/>
                </a:schemeClr>
              </a:solidFill>
            </a:endParaRPr>
          </a:p>
          <a:p>
            <a:pPr marL="114300" indent="-114300">
              <a:buFont typeface="Arial" panose="020B0604020202020204" pitchFamily="34" charset="0"/>
              <a:buChar char="•"/>
            </a:pPr>
            <a:r>
              <a:rPr lang="en-US" sz="1600" dirty="0">
                <a:solidFill>
                  <a:schemeClr val="bg2">
                    <a:lumMod val="50000"/>
                  </a:schemeClr>
                </a:solidFill>
              </a:rPr>
              <a:t>Color of potential contributors should match </a:t>
            </a:r>
            <a:r>
              <a:rPr lang="en-US" sz="1600" dirty="0" smtClean="0">
                <a:solidFill>
                  <a:schemeClr val="bg2">
                    <a:lumMod val="50000"/>
                  </a:schemeClr>
                </a:solidFill>
              </a:rPr>
              <a:t>key</a:t>
            </a:r>
            <a:endParaRPr lang="en-US" sz="1600" dirty="0">
              <a:solidFill>
                <a:schemeClr val="bg2">
                  <a:lumMod val="50000"/>
                </a:schemeClr>
              </a:solidFill>
            </a:endParaRPr>
          </a:p>
          <a:p>
            <a:pPr marL="114300" indent="-114300">
              <a:buFont typeface="Arial" panose="020B0604020202020204" pitchFamily="34" charset="0"/>
              <a:buChar char="•"/>
            </a:pPr>
            <a:r>
              <a:rPr lang="en-US" sz="1600" dirty="0">
                <a:solidFill>
                  <a:schemeClr val="bg2">
                    <a:lumMod val="50000"/>
                  </a:schemeClr>
                </a:solidFill>
              </a:rPr>
              <a:t>Color should correspond to highest level of implication</a:t>
            </a:r>
          </a:p>
        </p:txBody>
      </p:sp>
      <p:cxnSp>
        <p:nvCxnSpPr>
          <p:cNvPr id="53" name="Straight Arrow Connector 52"/>
          <p:cNvCxnSpPr/>
          <p:nvPr/>
        </p:nvCxnSpPr>
        <p:spPr>
          <a:xfrm flipH="1" flipV="1">
            <a:off x="3431024" y="5623966"/>
            <a:ext cx="1369576" cy="78304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 name="Slide Number Placeholder 2"/>
          <p:cNvSpPr>
            <a:spLocks noGrp="1"/>
          </p:cNvSpPr>
          <p:nvPr>
            <p:ph type="sldNum" sz="quarter" idx="12"/>
          </p:nvPr>
        </p:nvSpPr>
        <p:spPr/>
        <p:txBody>
          <a:bodyPr/>
          <a:lstStyle/>
          <a:p>
            <a:fld id="{2F6FAF79-B0D9-444A-ABDC-4F1DB8DFCFE0}" type="slidenum">
              <a:rPr lang="en-US" smtClean="0"/>
              <a:t>25</a:t>
            </a:fld>
            <a:endParaRPr lang="en-US"/>
          </a:p>
        </p:txBody>
      </p:sp>
      <p:sp>
        <p:nvSpPr>
          <p:cNvPr id="22" name="Footer Placeholder 2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5153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Fishbone/ Fault Tree Rationale</a:t>
            </a:r>
            <a:endParaRPr lang="en-US" dirty="0"/>
          </a:p>
        </p:txBody>
      </p:sp>
      <p:pic>
        <p:nvPicPr>
          <p:cNvPr id="4" name="table"/>
          <p:cNvPicPr>
            <a:picLocks noChangeAspect="1"/>
          </p:cNvPicPr>
          <p:nvPr/>
        </p:nvPicPr>
        <p:blipFill>
          <a:blip r:embed="rId2"/>
          <a:stretch>
            <a:fillRect/>
          </a:stretch>
        </p:blipFill>
        <p:spPr>
          <a:xfrm>
            <a:off x="628650" y="1031779"/>
            <a:ext cx="7894320" cy="4959353"/>
          </a:xfrm>
          <a:prstGeom prst="rect">
            <a:avLst/>
          </a:prstGeom>
        </p:spPr>
      </p:pic>
      <p:sp>
        <p:nvSpPr>
          <p:cNvPr id="8" name="Flowchart: Alternate Process 7"/>
          <p:cNvSpPr/>
          <p:nvPr/>
        </p:nvSpPr>
        <p:spPr>
          <a:xfrm>
            <a:off x="4648200" y="5531539"/>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2">
                    <a:lumMod val="50000"/>
                  </a:schemeClr>
                </a:solidFill>
              </a:rPr>
              <a:t>Add rationale sheets as necessary to cover </a:t>
            </a:r>
            <a:r>
              <a:rPr lang="en-US" b="1" dirty="0">
                <a:solidFill>
                  <a:schemeClr val="bg2">
                    <a:lumMod val="50000"/>
                  </a:schemeClr>
                </a:solidFill>
              </a:rPr>
              <a:t>every</a:t>
            </a:r>
            <a:r>
              <a:rPr lang="en-US" dirty="0">
                <a:solidFill>
                  <a:schemeClr val="bg2">
                    <a:lumMod val="50000"/>
                  </a:schemeClr>
                </a:solidFill>
              </a:rPr>
              <a:t> bone.</a:t>
            </a:r>
          </a:p>
        </p:txBody>
      </p:sp>
      <p:sp>
        <p:nvSpPr>
          <p:cNvPr id="3" name="Slide Number Placeholder 2"/>
          <p:cNvSpPr>
            <a:spLocks noGrp="1"/>
          </p:cNvSpPr>
          <p:nvPr>
            <p:ph type="sldNum" sz="quarter" idx="12"/>
          </p:nvPr>
        </p:nvSpPr>
        <p:spPr/>
        <p:txBody>
          <a:bodyPr/>
          <a:lstStyle/>
          <a:p>
            <a:fld id="{2F6FAF79-B0D9-444A-ABDC-4F1DB8DFCFE0}" type="slidenum">
              <a:rPr lang="en-US" smtClean="0"/>
              <a:t>26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12159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a:xfrm>
            <a:off x="530276" y="331091"/>
            <a:ext cx="7312025" cy="531812"/>
          </a:xfrm>
        </p:spPr>
        <p:txBody>
          <a:bodyPr>
            <a:noAutofit/>
          </a:bodyPr>
          <a:lstStyle/>
          <a:p>
            <a:r>
              <a:rPr lang="en-US" dirty="0" smtClean="0"/>
              <a:t>5-Why’s Method</a:t>
            </a:r>
            <a:endParaRPr lang="en-US" dirty="0"/>
          </a:p>
        </p:txBody>
      </p:sp>
      <p:sp>
        <p:nvSpPr>
          <p:cNvPr id="58" name="Rectangle 3"/>
          <p:cNvSpPr>
            <a:spLocks noChangeArrowheads="1"/>
          </p:cNvSpPr>
          <p:nvPr/>
        </p:nvSpPr>
        <p:spPr bwMode="auto">
          <a:xfrm>
            <a:off x="548346" y="1356467"/>
            <a:ext cx="5315782" cy="6654648"/>
          </a:xfrm>
          <a:prstGeom prst="rect">
            <a:avLst/>
          </a:prstGeom>
          <a:noFill/>
          <a:ln w="9525">
            <a:noFill/>
            <a:miter lim="800000"/>
            <a:headEnd/>
            <a:tailEnd/>
          </a:ln>
          <a:effectLst/>
        </p:spPr>
        <p:txBody>
          <a:bodyPr/>
          <a:lstStyle/>
          <a:p>
            <a:pPr eaLnBrk="0" fontAlgn="auto" hangingPunct="0">
              <a:spcBef>
                <a:spcPts val="0"/>
              </a:spcBef>
              <a:spcAft>
                <a:spcPts val="0"/>
              </a:spcAft>
              <a:defRPr/>
            </a:pPr>
            <a:r>
              <a:rPr lang="en-US" sz="2400" b="0" kern="0" dirty="0" smtClean="0">
                <a:latin typeface="Times New Roman" pitchFamily="18" charset="0"/>
              </a:rPr>
              <a:t>1.Why?</a:t>
            </a:r>
          </a:p>
          <a:p>
            <a:pPr eaLnBrk="0" fontAlgn="auto" hangingPunct="0">
              <a:spcBef>
                <a:spcPts val="0"/>
              </a:spcBef>
              <a:spcAft>
                <a:spcPts val="0"/>
              </a:spcAft>
              <a:defRPr/>
            </a:pPr>
            <a:r>
              <a:rPr lang="en-US" sz="2800" kern="0" dirty="0">
                <a:latin typeface="Times New Roman" pitchFamily="18" charset="0"/>
              </a:rPr>
              <a:t>	</a:t>
            </a:r>
            <a:r>
              <a:rPr lang="en-US" kern="0" dirty="0" smtClean="0">
                <a:latin typeface="Times New Roman" pitchFamily="18" charset="0"/>
              </a:rPr>
              <a:t>Too much washing</a:t>
            </a:r>
            <a:endParaRPr lang="en-US" sz="2800" kern="0" dirty="0" smtClean="0">
              <a:latin typeface="Times New Roman" pitchFamily="18" charset="0"/>
            </a:endParaRPr>
          </a:p>
          <a:p>
            <a:pPr indent="169863" eaLnBrk="0" fontAlgn="auto" hangingPunct="0">
              <a:spcBef>
                <a:spcPts val="0"/>
              </a:spcBef>
              <a:spcAft>
                <a:spcPts val="0"/>
              </a:spcAft>
              <a:defRPr/>
            </a:pPr>
            <a:r>
              <a:rPr lang="en-US" sz="2400" b="0" kern="0" dirty="0" smtClean="0">
                <a:latin typeface="Times New Roman" pitchFamily="18" charset="0"/>
              </a:rPr>
              <a:t>2. Why?</a:t>
            </a:r>
          </a:p>
          <a:p>
            <a:pPr defTabSz="1084263" eaLnBrk="0" fontAlgn="auto" hangingPunct="0">
              <a:spcBef>
                <a:spcPts val="0"/>
              </a:spcBef>
              <a:spcAft>
                <a:spcPts val="0"/>
              </a:spcAft>
              <a:defRPr/>
            </a:pPr>
            <a:r>
              <a:rPr lang="en-US" sz="2800" kern="0" dirty="0">
                <a:latin typeface="Times New Roman" pitchFamily="18" charset="0"/>
              </a:rPr>
              <a:t>	</a:t>
            </a:r>
            <a:r>
              <a:rPr lang="en-US" kern="0" dirty="0" smtClean="0">
                <a:latin typeface="Times New Roman" pitchFamily="18" charset="0"/>
              </a:rPr>
              <a:t>Excess bird droppings</a:t>
            </a:r>
          </a:p>
          <a:p>
            <a:pPr indent="339725" eaLnBrk="0" fontAlgn="auto" hangingPunct="0">
              <a:spcBef>
                <a:spcPts val="0"/>
              </a:spcBef>
              <a:spcAft>
                <a:spcPts val="0"/>
              </a:spcAft>
              <a:defRPr/>
            </a:pPr>
            <a:r>
              <a:rPr lang="en-US" sz="2400" b="0" kern="0" dirty="0" smtClean="0">
                <a:latin typeface="Times New Roman" pitchFamily="18" charset="0"/>
              </a:rPr>
              <a:t>3. Why?</a:t>
            </a:r>
          </a:p>
          <a:p>
            <a:pPr defTabSz="1254125" eaLnBrk="0" fontAlgn="auto" hangingPunct="0">
              <a:spcBef>
                <a:spcPts val="0"/>
              </a:spcBef>
              <a:spcAft>
                <a:spcPts val="0"/>
              </a:spcAft>
              <a:defRPr/>
            </a:pPr>
            <a:r>
              <a:rPr lang="en-US" sz="2800" kern="0" dirty="0">
                <a:latin typeface="Times New Roman" pitchFamily="18" charset="0"/>
              </a:rPr>
              <a:t>	</a:t>
            </a:r>
            <a:r>
              <a:rPr lang="en-US" kern="0" dirty="0" smtClean="0">
                <a:latin typeface="Times New Roman" pitchFamily="18" charset="0"/>
              </a:rPr>
              <a:t>A lot of spiders to eat</a:t>
            </a:r>
          </a:p>
          <a:p>
            <a:pPr indent="517525" eaLnBrk="0" fontAlgn="auto" hangingPunct="0">
              <a:spcBef>
                <a:spcPts val="0"/>
              </a:spcBef>
              <a:spcAft>
                <a:spcPts val="0"/>
              </a:spcAft>
              <a:defRPr/>
            </a:pPr>
            <a:r>
              <a:rPr lang="en-US" sz="2400" b="0" kern="0" dirty="0" smtClean="0">
                <a:latin typeface="Times New Roman" pitchFamily="18" charset="0"/>
              </a:rPr>
              <a:t>4. Why?</a:t>
            </a:r>
          </a:p>
          <a:p>
            <a:pPr defTabSz="1376363" eaLnBrk="0" fontAlgn="auto" hangingPunct="0">
              <a:spcBef>
                <a:spcPts val="0"/>
              </a:spcBef>
              <a:spcAft>
                <a:spcPts val="0"/>
              </a:spcAft>
              <a:defRPr/>
            </a:pPr>
            <a:r>
              <a:rPr lang="en-US" sz="2800" kern="0" dirty="0" smtClean="0">
                <a:latin typeface="Times New Roman" pitchFamily="18" charset="0"/>
              </a:rPr>
              <a:t>	</a:t>
            </a:r>
            <a:r>
              <a:rPr lang="en-US" kern="0" dirty="0" smtClean="0">
                <a:latin typeface="Times New Roman" pitchFamily="18" charset="0"/>
              </a:rPr>
              <a:t>A lot of gnats to eat</a:t>
            </a:r>
          </a:p>
          <a:p>
            <a:pPr indent="687388" eaLnBrk="0" fontAlgn="auto" hangingPunct="0">
              <a:spcBef>
                <a:spcPts val="0"/>
              </a:spcBef>
              <a:spcAft>
                <a:spcPts val="0"/>
              </a:spcAft>
              <a:defRPr/>
            </a:pPr>
            <a:r>
              <a:rPr lang="en-US" sz="2400" b="0" kern="0" dirty="0" smtClean="0">
                <a:latin typeface="Times New Roman" pitchFamily="18" charset="0"/>
              </a:rPr>
              <a:t>5. Why?</a:t>
            </a:r>
          </a:p>
          <a:p>
            <a:pPr defTabSz="1489075" eaLnBrk="0" fontAlgn="auto" hangingPunct="0">
              <a:spcBef>
                <a:spcPts val="0"/>
              </a:spcBef>
              <a:spcAft>
                <a:spcPts val="0"/>
              </a:spcAft>
              <a:defRPr/>
            </a:pPr>
            <a:r>
              <a:rPr lang="en-US" sz="2800" kern="0" dirty="0">
                <a:latin typeface="Times New Roman" pitchFamily="18" charset="0"/>
              </a:rPr>
              <a:t>	</a:t>
            </a:r>
            <a:r>
              <a:rPr lang="en-US" kern="0" dirty="0" smtClean="0">
                <a:latin typeface="Times New Roman" pitchFamily="18" charset="0"/>
              </a:rPr>
              <a:t>The lights are consistently left on</a:t>
            </a:r>
            <a:endParaRPr lang="en-US" b="0" kern="0" dirty="0">
              <a:latin typeface="Times New Roman" pitchFamily="18" charset="0"/>
            </a:endParaRPr>
          </a:p>
        </p:txBody>
      </p:sp>
      <p:sp>
        <p:nvSpPr>
          <p:cNvPr id="59" name="Text Box 4"/>
          <p:cNvSpPr txBox="1">
            <a:spLocks noChangeArrowheads="1"/>
          </p:cNvSpPr>
          <p:nvPr/>
        </p:nvSpPr>
        <p:spPr bwMode="auto">
          <a:xfrm>
            <a:off x="530276" y="1011459"/>
            <a:ext cx="4913909" cy="400110"/>
          </a:xfrm>
          <a:prstGeom prst="rect">
            <a:avLst/>
          </a:prstGeom>
          <a:noFill/>
          <a:ln w="9525">
            <a:noFill/>
            <a:miter lim="800000"/>
            <a:headEnd/>
            <a:tailEnd/>
          </a:ln>
        </p:spPr>
        <p:txBody>
          <a:bodyPr wrap="none" anchor="ctr">
            <a:spAutoFit/>
          </a:bodyPr>
          <a:lstStyle/>
          <a:p>
            <a:pPr eaLnBrk="0" hangingPunct="0">
              <a:spcBef>
                <a:spcPct val="30000"/>
              </a:spcBef>
            </a:pPr>
            <a:r>
              <a:rPr lang="en-US" sz="2000" dirty="0" smtClean="0">
                <a:latin typeface="Times New Roman" pitchFamily="18" charset="0"/>
              </a:rPr>
              <a:t>Issue: The </a:t>
            </a:r>
            <a:r>
              <a:rPr lang="en-US" sz="2000" dirty="0">
                <a:latin typeface="Times New Roman" pitchFamily="18" charset="0"/>
              </a:rPr>
              <a:t>Jefferson Memorial is deteriorating</a:t>
            </a:r>
          </a:p>
        </p:txBody>
      </p:sp>
      <p:pic>
        <p:nvPicPr>
          <p:cNvPr id="20495" name="Picture 16"/>
          <p:cNvPicPr>
            <a:picLocks noChangeAspect="1" noChangeArrowheads="1"/>
          </p:cNvPicPr>
          <p:nvPr/>
        </p:nvPicPr>
        <p:blipFill>
          <a:blip r:embed="rId3" cstate="print"/>
          <a:srcRect/>
          <a:stretch>
            <a:fillRect/>
          </a:stretch>
        </p:blipFill>
        <p:spPr bwMode="auto">
          <a:xfrm>
            <a:off x="4664365" y="1658351"/>
            <a:ext cx="4030662" cy="2647950"/>
          </a:xfrm>
          <a:prstGeom prst="rect">
            <a:avLst/>
          </a:prstGeom>
          <a:noFill/>
          <a:ln w="9525">
            <a:noFill/>
            <a:miter lim="800000"/>
            <a:headEnd/>
            <a:tailEnd/>
          </a:ln>
        </p:spPr>
      </p:pic>
      <p:sp>
        <p:nvSpPr>
          <p:cNvPr id="19" name="Flowchart: Alternate Process 18"/>
          <p:cNvSpPr/>
          <p:nvPr/>
        </p:nvSpPr>
        <p:spPr>
          <a:xfrm>
            <a:off x="4648200" y="5531539"/>
            <a:ext cx="4488180" cy="1303020"/>
          </a:xfrm>
          <a:prstGeom prst="flowChartAlternateProcess">
            <a:avLst/>
          </a:prstGeom>
          <a:solidFill>
            <a:schemeClr val="bg1"/>
          </a:solidFill>
          <a:ln w="38100">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114300" indent="-114300">
              <a:buFont typeface="Arial" panose="020B0604020202020204" pitchFamily="34" charset="0"/>
              <a:buChar char="•"/>
            </a:pPr>
            <a:r>
              <a:rPr lang="en-US" sz="1600" dirty="0">
                <a:solidFill>
                  <a:schemeClr val="bg2">
                    <a:lumMod val="50000"/>
                  </a:schemeClr>
                </a:solidFill>
              </a:rPr>
              <a:t>Use the 5 Why’s method to determine the root cause of significant issues.</a:t>
            </a:r>
          </a:p>
          <a:p>
            <a:pPr marL="114300" indent="-114300">
              <a:buFont typeface="Arial" panose="020B0604020202020204" pitchFamily="34" charset="0"/>
              <a:buChar char="•"/>
            </a:pPr>
            <a:r>
              <a:rPr lang="en-US" sz="1600" dirty="0">
                <a:solidFill>
                  <a:schemeClr val="bg2">
                    <a:lumMod val="50000"/>
                  </a:schemeClr>
                </a:solidFill>
              </a:rPr>
              <a:t>Once root cause is determined, develop corrective action plan to address root cause.</a:t>
            </a:r>
          </a:p>
        </p:txBody>
      </p:sp>
      <p:sp>
        <p:nvSpPr>
          <p:cNvPr id="3" name="Slide Number Placeholder 2"/>
          <p:cNvSpPr>
            <a:spLocks noGrp="1"/>
          </p:cNvSpPr>
          <p:nvPr>
            <p:ph type="sldNum" sz="quarter" idx="12"/>
          </p:nvPr>
        </p:nvSpPr>
        <p:spPr/>
        <p:txBody>
          <a:bodyPr/>
          <a:lstStyle/>
          <a:p>
            <a:fld id="{2F6FAF79-B0D9-444A-ABDC-4F1DB8DFCFE0}" type="slidenum">
              <a:rPr lang="en-US" smtClean="0"/>
              <a:t>27</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1372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Acronyms</a:t>
            </a:r>
            <a:endParaRPr lang="en-US" dirty="0"/>
          </a:p>
        </p:txBody>
      </p:sp>
      <p:sp>
        <p:nvSpPr>
          <p:cNvPr id="4" name="Slide Number Placeholder 3"/>
          <p:cNvSpPr>
            <a:spLocks noGrp="1"/>
          </p:cNvSpPr>
          <p:nvPr>
            <p:ph type="sldNum" sz="quarter" idx="12"/>
          </p:nvPr>
        </p:nvSpPr>
        <p:spPr/>
        <p:txBody>
          <a:bodyPr/>
          <a:lstStyle/>
          <a:p>
            <a:fld id="{2F6FAF79-B0D9-444A-ABDC-4F1DB8DFCFE0}" type="slidenum">
              <a:rPr lang="en-US" smtClean="0"/>
              <a:t>28</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3477866"/>
              </p:ext>
            </p:extLst>
          </p:nvPr>
        </p:nvGraphicFramePr>
        <p:xfrm>
          <a:off x="364067" y="1210732"/>
          <a:ext cx="8151283" cy="3831481"/>
        </p:xfrm>
        <a:graphic>
          <a:graphicData uri="http://schemas.openxmlformats.org/drawingml/2006/table">
            <a:tbl>
              <a:tblPr bandRow="1">
                <a:tableStyleId>{5C22544A-7EE6-4342-B048-85BDC9FD1C3A}</a:tableStyleId>
              </a:tblPr>
              <a:tblGrid>
                <a:gridCol w="697869"/>
                <a:gridCol w="3377772"/>
                <a:gridCol w="741892"/>
                <a:gridCol w="3333750"/>
              </a:tblGrid>
              <a:tr h="369971">
                <a:tc>
                  <a:txBody>
                    <a:bodyPr/>
                    <a:lstStyle/>
                    <a:p>
                      <a:r>
                        <a:rPr lang="en-US" b="1" dirty="0" smtClean="0"/>
                        <a:t>CAB</a:t>
                      </a:r>
                      <a:endParaRPr lang="en-US" b="1" dirty="0"/>
                    </a:p>
                  </a:txBody>
                  <a:tcPr/>
                </a:tc>
                <a:tc>
                  <a:txBody>
                    <a:bodyPr/>
                    <a:lstStyle/>
                    <a:p>
                      <a:r>
                        <a:rPr lang="en-US" i="1" dirty="0" smtClean="0"/>
                        <a:t>Corrective</a:t>
                      </a:r>
                      <a:r>
                        <a:rPr lang="en-US" i="1" baseline="0" dirty="0" smtClean="0"/>
                        <a:t> Action Board</a:t>
                      </a:r>
                      <a:endParaRPr lang="en-US" i="1" dirty="0"/>
                    </a:p>
                  </a:txBody>
                  <a:tcPr/>
                </a:tc>
                <a:tc>
                  <a:txBody>
                    <a:bodyPr/>
                    <a:lstStyle/>
                    <a:p>
                      <a:r>
                        <a:rPr lang="en-US" b="1" dirty="0" smtClean="0"/>
                        <a:t>PP&amp;C</a:t>
                      </a:r>
                      <a:endParaRPr lang="en-US" b="1" dirty="0"/>
                    </a:p>
                  </a:txBody>
                  <a:tcPr/>
                </a:tc>
                <a:tc>
                  <a:txBody>
                    <a:bodyPr/>
                    <a:lstStyle/>
                    <a:p>
                      <a:r>
                        <a:rPr lang="en-US" i="1" dirty="0" smtClean="0"/>
                        <a:t>Production Planning &amp; Controls</a:t>
                      </a:r>
                      <a:endParaRPr lang="en-US" i="1" dirty="0"/>
                    </a:p>
                  </a:txBody>
                  <a:tcPr/>
                </a:tc>
              </a:tr>
              <a:tr h="369971">
                <a:tc>
                  <a:txBody>
                    <a:bodyPr/>
                    <a:lstStyle/>
                    <a:p>
                      <a:r>
                        <a:rPr lang="en-US" b="1" dirty="0" smtClean="0"/>
                        <a:t>CAP</a:t>
                      </a:r>
                      <a:endParaRPr lang="en-US" b="1" dirty="0"/>
                    </a:p>
                  </a:txBody>
                  <a:tcPr/>
                </a:tc>
                <a:tc>
                  <a:txBody>
                    <a:bodyPr/>
                    <a:lstStyle/>
                    <a:p>
                      <a:r>
                        <a:rPr lang="en-US" i="1" dirty="0" smtClean="0"/>
                        <a:t>Corrective Action Plan</a:t>
                      </a:r>
                      <a:endParaRPr lang="en-US" i="1" dirty="0"/>
                    </a:p>
                  </a:txBody>
                  <a:tcPr/>
                </a:tc>
                <a:tc>
                  <a:txBody>
                    <a:bodyPr/>
                    <a:lstStyle/>
                    <a:p>
                      <a:r>
                        <a:rPr lang="en-US" b="1" dirty="0" err="1" smtClean="0"/>
                        <a:t>QNotes</a:t>
                      </a:r>
                      <a:endParaRPr lang="en-US" b="1" dirty="0"/>
                    </a:p>
                  </a:txBody>
                  <a:tcPr/>
                </a:tc>
                <a:tc>
                  <a:txBody>
                    <a:bodyPr/>
                    <a:lstStyle/>
                    <a:p>
                      <a:r>
                        <a:rPr lang="en-US" i="1" dirty="0" smtClean="0"/>
                        <a:t>Quality Notes</a:t>
                      </a:r>
                      <a:endParaRPr lang="en-US" i="1" dirty="0"/>
                    </a:p>
                  </a:txBody>
                  <a:tcPr/>
                </a:tc>
              </a:tr>
              <a:tr h="369971">
                <a:tc>
                  <a:txBody>
                    <a:bodyPr/>
                    <a:lstStyle/>
                    <a:p>
                      <a:r>
                        <a:rPr lang="en-US" b="1" dirty="0" smtClean="0"/>
                        <a:t>CAR</a:t>
                      </a:r>
                      <a:endParaRPr lang="en-US" b="1" dirty="0"/>
                    </a:p>
                  </a:txBody>
                  <a:tcPr/>
                </a:tc>
                <a:tc>
                  <a:txBody>
                    <a:bodyPr/>
                    <a:lstStyle/>
                    <a:p>
                      <a:r>
                        <a:rPr lang="en-US" i="1" dirty="0" smtClean="0"/>
                        <a:t>Customer Account Representative</a:t>
                      </a:r>
                      <a:endParaRPr lang="en-US" i="1" dirty="0"/>
                    </a:p>
                  </a:txBody>
                  <a:tcPr/>
                </a:tc>
                <a:tc>
                  <a:txBody>
                    <a:bodyPr/>
                    <a:lstStyle/>
                    <a:p>
                      <a:r>
                        <a:rPr lang="en-US" b="1" dirty="0" smtClean="0"/>
                        <a:t>QTY</a:t>
                      </a:r>
                      <a:endParaRPr lang="en-US" b="1" dirty="0"/>
                    </a:p>
                  </a:txBody>
                  <a:tcPr/>
                </a:tc>
                <a:tc>
                  <a:txBody>
                    <a:bodyPr/>
                    <a:lstStyle/>
                    <a:p>
                      <a:r>
                        <a:rPr lang="en-US" i="1" dirty="0" smtClean="0"/>
                        <a:t>Quantity</a:t>
                      </a:r>
                      <a:endParaRPr lang="en-US" i="1" dirty="0"/>
                    </a:p>
                  </a:txBody>
                  <a:tcPr/>
                </a:tc>
              </a:tr>
              <a:tr h="369971">
                <a:tc>
                  <a:txBody>
                    <a:bodyPr/>
                    <a:lstStyle/>
                    <a:p>
                      <a:r>
                        <a:rPr lang="en-US" b="1" dirty="0" smtClean="0"/>
                        <a:t>CND</a:t>
                      </a:r>
                      <a:endParaRPr lang="en-US" b="1" dirty="0"/>
                    </a:p>
                  </a:txBody>
                  <a:tcPr/>
                </a:tc>
                <a:tc>
                  <a:txBody>
                    <a:bodyPr/>
                    <a:lstStyle/>
                    <a:p>
                      <a:r>
                        <a:rPr lang="en-US" i="1" dirty="0" smtClean="0"/>
                        <a:t>Can-Not-Duplicate</a:t>
                      </a:r>
                      <a:endParaRPr lang="en-US" i="1" dirty="0"/>
                    </a:p>
                  </a:txBody>
                  <a:tcPr/>
                </a:tc>
                <a:tc>
                  <a:txBody>
                    <a:bodyPr/>
                    <a:lstStyle/>
                    <a:p>
                      <a:r>
                        <a:rPr lang="en-US" b="1" dirty="0" smtClean="0"/>
                        <a:t>SCAR</a:t>
                      </a:r>
                      <a:endParaRPr lang="en-US" b="1" dirty="0"/>
                    </a:p>
                  </a:txBody>
                  <a:tcPr/>
                </a:tc>
                <a:tc>
                  <a:txBody>
                    <a:bodyPr/>
                    <a:lstStyle/>
                    <a:p>
                      <a:r>
                        <a:rPr lang="en-US" i="1" dirty="0" smtClean="0"/>
                        <a:t>Supplier Corrective Action Request</a:t>
                      </a:r>
                      <a:endParaRPr lang="en-US" i="1" dirty="0"/>
                    </a:p>
                  </a:txBody>
                  <a:tcPr/>
                </a:tc>
              </a:tr>
              <a:tr h="369971">
                <a:tc>
                  <a:txBody>
                    <a:bodyPr/>
                    <a:lstStyle/>
                    <a:p>
                      <a:r>
                        <a:rPr lang="en-US" b="1" dirty="0" smtClean="0"/>
                        <a:t>CUM</a:t>
                      </a:r>
                      <a:endParaRPr lang="en-US" b="1" dirty="0"/>
                    </a:p>
                  </a:txBody>
                  <a:tcPr/>
                </a:tc>
                <a:tc>
                  <a:txBody>
                    <a:bodyPr/>
                    <a:lstStyle/>
                    <a:p>
                      <a:r>
                        <a:rPr lang="en-US" i="1" dirty="0" smtClean="0"/>
                        <a:t>Cumulative</a:t>
                      </a:r>
                      <a:endParaRPr lang="en-US" i="1" dirty="0"/>
                    </a:p>
                  </a:txBody>
                  <a:tcPr/>
                </a:tc>
                <a:tc>
                  <a:txBody>
                    <a:bodyPr/>
                    <a:lstStyle/>
                    <a:p>
                      <a:r>
                        <a:rPr lang="en-US" b="1" dirty="0" smtClean="0"/>
                        <a:t>SFR</a:t>
                      </a:r>
                      <a:endParaRPr lang="en-US" b="1" dirty="0"/>
                    </a:p>
                  </a:txBody>
                  <a:tcPr/>
                </a:tc>
                <a:tc>
                  <a:txBody>
                    <a:bodyPr/>
                    <a:lstStyle/>
                    <a:p>
                      <a:r>
                        <a:rPr lang="en-US" i="1" dirty="0" smtClean="0"/>
                        <a:t>Shop Floor Reject</a:t>
                      </a:r>
                      <a:endParaRPr lang="en-US" i="1" dirty="0"/>
                    </a:p>
                  </a:txBody>
                  <a:tcPr/>
                </a:tc>
              </a:tr>
              <a:tr h="369971">
                <a:tc>
                  <a:txBody>
                    <a:bodyPr/>
                    <a:lstStyle/>
                    <a:p>
                      <a:r>
                        <a:rPr lang="en-US" b="1" dirty="0" smtClean="0"/>
                        <a:t>DPU</a:t>
                      </a:r>
                      <a:endParaRPr lang="en-US" b="1" dirty="0"/>
                    </a:p>
                  </a:txBody>
                  <a:tcPr/>
                </a:tc>
                <a:tc>
                  <a:txBody>
                    <a:bodyPr/>
                    <a:lstStyle/>
                    <a:p>
                      <a:r>
                        <a:rPr lang="en-US" i="1" dirty="0" smtClean="0"/>
                        <a:t>Defects Per Unit</a:t>
                      </a:r>
                      <a:endParaRPr lang="en-US" i="1" dirty="0"/>
                    </a:p>
                  </a:txBody>
                  <a:tcPr/>
                </a:tc>
                <a:tc>
                  <a:txBody>
                    <a:bodyPr/>
                    <a:lstStyle/>
                    <a:p>
                      <a:r>
                        <a:rPr lang="en-US" b="1" dirty="0" smtClean="0"/>
                        <a:t>SPN</a:t>
                      </a:r>
                      <a:endParaRPr lang="en-US" b="1" dirty="0"/>
                    </a:p>
                  </a:txBody>
                  <a:tcPr/>
                </a:tc>
                <a:tc>
                  <a:txBody>
                    <a:bodyPr/>
                    <a:lstStyle/>
                    <a:p>
                      <a:r>
                        <a:rPr lang="en-US" i="1" dirty="0" smtClean="0"/>
                        <a:t>Suspect</a:t>
                      </a:r>
                      <a:r>
                        <a:rPr lang="en-US" i="1" baseline="0" dirty="0" smtClean="0"/>
                        <a:t> Product Notification</a:t>
                      </a:r>
                      <a:endParaRPr lang="en-US" i="1" dirty="0"/>
                    </a:p>
                  </a:txBody>
                  <a:tcPr/>
                </a:tc>
              </a:tr>
              <a:tr h="369971">
                <a:tc>
                  <a:txBody>
                    <a:bodyPr/>
                    <a:lstStyle/>
                    <a:p>
                      <a:r>
                        <a:rPr lang="en-US" b="1" dirty="0" smtClean="0"/>
                        <a:t>ECD</a:t>
                      </a:r>
                      <a:endParaRPr lang="en-US" b="1" dirty="0"/>
                    </a:p>
                  </a:txBody>
                  <a:tcPr/>
                </a:tc>
                <a:tc>
                  <a:txBody>
                    <a:bodyPr/>
                    <a:lstStyle/>
                    <a:p>
                      <a:r>
                        <a:rPr lang="en-US" i="1" dirty="0" smtClean="0"/>
                        <a:t>Estimated Completion Date</a:t>
                      </a:r>
                      <a:endParaRPr lang="en-US" i="1" dirty="0"/>
                    </a:p>
                  </a:txBody>
                  <a:tcPr/>
                </a:tc>
                <a:tc>
                  <a:txBody>
                    <a:bodyPr/>
                    <a:lstStyle/>
                    <a:p>
                      <a:r>
                        <a:rPr lang="en-US" b="1" dirty="0" smtClean="0"/>
                        <a:t>YTD</a:t>
                      </a:r>
                      <a:endParaRPr lang="en-US" b="1" dirty="0"/>
                    </a:p>
                  </a:txBody>
                  <a:tcPr/>
                </a:tc>
                <a:tc>
                  <a:txBody>
                    <a:bodyPr/>
                    <a:lstStyle/>
                    <a:p>
                      <a:r>
                        <a:rPr lang="en-US" i="1" dirty="0" smtClean="0"/>
                        <a:t>Year To Date</a:t>
                      </a:r>
                      <a:endParaRPr lang="en-US" i="1" dirty="0"/>
                    </a:p>
                  </a:txBody>
                  <a:tcPr/>
                </a:tc>
              </a:tr>
              <a:tr h="369971">
                <a:tc>
                  <a:txBody>
                    <a:bodyPr/>
                    <a:lstStyle/>
                    <a:p>
                      <a:r>
                        <a:rPr lang="en-US" b="1" dirty="0" smtClean="0"/>
                        <a:t>FRB</a:t>
                      </a:r>
                      <a:endParaRPr lang="en-US" b="1" dirty="0"/>
                    </a:p>
                  </a:txBody>
                  <a:tcPr/>
                </a:tc>
                <a:tc>
                  <a:txBody>
                    <a:bodyPr/>
                    <a:lstStyle/>
                    <a:p>
                      <a:r>
                        <a:rPr lang="en-US" i="1" dirty="0" smtClean="0"/>
                        <a:t>Failure Review Board</a:t>
                      </a:r>
                      <a:endParaRPr lang="en-US" i="1" dirty="0"/>
                    </a:p>
                  </a:txBody>
                  <a:tcPr/>
                </a:tc>
                <a:tc>
                  <a:txBody>
                    <a:bodyPr/>
                    <a:lstStyle/>
                    <a:p>
                      <a:r>
                        <a:rPr lang="en-US" b="1" dirty="0" smtClean="0"/>
                        <a:t>FPY</a:t>
                      </a:r>
                      <a:endParaRPr lang="en-US" b="1" dirty="0"/>
                    </a:p>
                  </a:txBody>
                  <a:tcPr/>
                </a:tc>
                <a:tc>
                  <a:txBody>
                    <a:bodyPr/>
                    <a:lstStyle/>
                    <a:p>
                      <a:r>
                        <a:rPr lang="en-US" i="1" dirty="0" smtClean="0"/>
                        <a:t>First Pass Yield</a:t>
                      </a:r>
                      <a:endParaRPr lang="en-US" i="1" dirty="0"/>
                    </a:p>
                  </a:txBody>
                  <a:tcPr/>
                </a:tc>
              </a:tr>
              <a:tr h="501742">
                <a:tc>
                  <a:txBody>
                    <a:bodyPr/>
                    <a:lstStyle/>
                    <a:p>
                      <a:r>
                        <a:rPr lang="en-US" b="1" dirty="0" smtClean="0"/>
                        <a:t>GIDEP</a:t>
                      </a:r>
                      <a:endParaRPr lang="en-US" b="1" dirty="0"/>
                    </a:p>
                  </a:txBody>
                  <a:tcPr/>
                </a:tc>
                <a:tc>
                  <a:txBody>
                    <a:bodyPr/>
                    <a:lstStyle/>
                    <a:p>
                      <a:r>
                        <a:rPr lang="en-US" i="1" dirty="0" smtClean="0"/>
                        <a:t>Government Industry Data Exchange Program</a:t>
                      </a:r>
                      <a:endParaRPr lang="en-US" i="1" dirty="0"/>
                    </a:p>
                  </a:txBody>
                  <a:tcPr/>
                </a:tc>
                <a:tc>
                  <a:txBody>
                    <a:bodyPr/>
                    <a:lstStyle/>
                    <a:p>
                      <a:r>
                        <a:rPr lang="en-US" b="1" dirty="0" smtClean="0"/>
                        <a:t>NCRT</a:t>
                      </a:r>
                      <a:endParaRPr lang="en-US" b="1" dirty="0"/>
                    </a:p>
                  </a:txBody>
                  <a:tcPr/>
                </a:tc>
                <a:tc>
                  <a:txBody>
                    <a:bodyPr/>
                    <a:lstStyle/>
                    <a:p>
                      <a:r>
                        <a:rPr lang="en-US" i="1" dirty="0" smtClean="0"/>
                        <a:t>Non Conformance Report Trends</a:t>
                      </a:r>
                      <a:endParaRPr lang="en-US" i="1" dirty="0"/>
                    </a:p>
                  </a:txBody>
                  <a:tcPr/>
                </a:tc>
              </a:tr>
              <a:tr h="369971">
                <a:tc>
                  <a:txBody>
                    <a:bodyPr/>
                    <a:lstStyle/>
                    <a:p>
                      <a:r>
                        <a:rPr lang="en-US" b="1" dirty="0" smtClean="0"/>
                        <a:t>MRB</a:t>
                      </a:r>
                      <a:endParaRPr lang="en-US" b="1" dirty="0"/>
                    </a:p>
                  </a:txBody>
                  <a:tcPr/>
                </a:tc>
                <a:tc>
                  <a:txBody>
                    <a:bodyPr/>
                    <a:lstStyle/>
                    <a:p>
                      <a:r>
                        <a:rPr lang="en-US" i="1" dirty="0" smtClean="0"/>
                        <a:t>Material Review Board</a:t>
                      </a:r>
                      <a:endParaRPr lang="en-US" i="1" dirty="0"/>
                    </a:p>
                  </a:txBody>
                  <a:tcPr/>
                </a:tc>
                <a:tc>
                  <a:txBody>
                    <a:bodyPr/>
                    <a:lstStyle/>
                    <a:p>
                      <a:endParaRPr lang="en-US" b="1" dirty="0"/>
                    </a:p>
                  </a:txBody>
                  <a:tcPr/>
                </a:tc>
                <a:tc>
                  <a:txBody>
                    <a:bodyPr/>
                    <a:lstStyle/>
                    <a:p>
                      <a:endParaRPr lang="en-US" i="1" dirty="0"/>
                    </a:p>
                  </a:txBody>
                  <a:tcPr/>
                </a:tc>
              </a:tr>
            </a:tbl>
          </a:graphicData>
        </a:graphic>
      </p:graphicFrame>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12299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a:t>
            </a:r>
            <a:endParaRPr lang="en-US" b="1" dirty="0"/>
          </a:p>
        </p:txBody>
      </p:sp>
      <p:sp>
        <p:nvSpPr>
          <p:cNvPr id="3" name="Content Placeholder 2"/>
          <p:cNvSpPr>
            <a:spLocks noGrp="1"/>
          </p:cNvSpPr>
          <p:nvPr>
            <p:ph idx="1"/>
          </p:nvPr>
        </p:nvSpPr>
        <p:spPr/>
        <p:txBody>
          <a:bodyPr/>
          <a:lstStyle/>
          <a:p>
            <a:r>
              <a:rPr lang="en-US" dirty="0" smtClean="0"/>
              <a:t>Evaluate the overall program health</a:t>
            </a:r>
          </a:p>
          <a:p>
            <a:r>
              <a:rPr lang="en-US" dirty="0" smtClean="0"/>
              <a:t>Identify causes </a:t>
            </a:r>
            <a:r>
              <a:rPr lang="en-US" dirty="0"/>
              <a:t>and prevention of potential </a:t>
            </a:r>
            <a:r>
              <a:rPr lang="en-US" dirty="0" smtClean="0"/>
              <a:t>non-conformances</a:t>
            </a:r>
          </a:p>
          <a:p>
            <a:r>
              <a:rPr lang="en-US" dirty="0" smtClean="0"/>
              <a:t>Identify areas of risk and program issues</a:t>
            </a:r>
          </a:p>
          <a:p>
            <a:r>
              <a:rPr lang="en-US" dirty="0" smtClean="0"/>
              <a:t>Promote continuous improvement</a:t>
            </a:r>
          </a:p>
          <a:p>
            <a:r>
              <a:rPr lang="en-US" dirty="0" smtClean="0"/>
              <a:t>Improve quality, cost and schedule</a:t>
            </a:r>
          </a:p>
          <a:p>
            <a:r>
              <a:rPr lang="en-US" dirty="0" smtClean="0"/>
              <a:t>Promote timely communication among multiple functions</a:t>
            </a:r>
            <a:endParaRPr lang="en-US" dirty="0"/>
          </a:p>
        </p:txBody>
      </p:sp>
      <p:sp>
        <p:nvSpPr>
          <p:cNvPr id="5" name="Slide Number Placeholder 4"/>
          <p:cNvSpPr>
            <a:spLocks noGrp="1"/>
          </p:cNvSpPr>
          <p:nvPr>
            <p:ph type="sldNum" sz="quarter" idx="12"/>
          </p:nvPr>
        </p:nvSpPr>
        <p:spPr/>
        <p:txBody>
          <a:bodyPr/>
          <a:lstStyle/>
          <a:p>
            <a:fld id="{2F6FAF79-B0D9-444A-ABDC-4F1DB8DFCFE0}" type="slidenum">
              <a:rPr lang="en-US" smtClean="0"/>
              <a:t>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5221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CAB Guidelines</a:t>
            </a:r>
            <a:endParaRPr lang="en-US" sz="2400" baseline="30000" dirty="0"/>
          </a:p>
        </p:txBody>
      </p:sp>
      <p:sp>
        <p:nvSpPr>
          <p:cNvPr id="3" name="Content Placeholder 2"/>
          <p:cNvSpPr>
            <a:spLocks noGrp="1"/>
          </p:cNvSpPr>
          <p:nvPr>
            <p:ph idx="1"/>
          </p:nvPr>
        </p:nvSpPr>
        <p:spPr/>
        <p:txBody>
          <a:bodyPr/>
          <a:lstStyle/>
          <a:p>
            <a:r>
              <a:rPr lang="en-US" dirty="0" smtClean="0"/>
              <a:t>Program CABs should be operated at facilities that provide deliverable hardware, firmware, software or services.</a:t>
            </a:r>
          </a:p>
          <a:p>
            <a:r>
              <a:rPr lang="en-US" dirty="0"/>
              <a:t>CABs shall be a mandatory meeting to all attendees </a:t>
            </a:r>
            <a:endParaRPr lang="en-US" dirty="0" smtClean="0"/>
          </a:p>
          <a:p>
            <a:r>
              <a:rPr lang="en-US" dirty="0" smtClean="0"/>
              <a:t>Each CAB should be comprised of  members with the responsibility and authority to analyze and implement corrective actions.</a:t>
            </a:r>
          </a:p>
          <a:p>
            <a:r>
              <a:rPr lang="en-US" dirty="0" smtClean="0"/>
              <a:t>CABs should include the use of:</a:t>
            </a:r>
          </a:p>
          <a:p>
            <a:pPr lvl="1">
              <a:buFont typeface="Wingdings" panose="05000000000000000000" pitchFamily="2" charset="2"/>
              <a:buChar char="ü"/>
            </a:pPr>
            <a:r>
              <a:rPr lang="en-US" b="1" dirty="0" smtClean="0"/>
              <a:t>Rosters/Attendance- </a:t>
            </a:r>
            <a:r>
              <a:rPr lang="en-US" dirty="0" smtClean="0"/>
              <a:t>Sheets completed and maintained during each CAB.</a:t>
            </a:r>
            <a:endParaRPr lang="en-US" b="1" dirty="0" smtClean="0"/>
          </a:p>
          <a:p>
            <a:pPr lvl="1">
              <a:buFont typeface="Wingdings" panose="05000000000000000000" pitchFamily="2" charset="2"/>
              <a:buChar char="ü"/>
            </a:pPr>
            <a:r>
              <a:rPr lang="en-US" b="1" dirty="0" smtClean="0"/>
              <a:t>Meeting Minutes- </a:t>
            </a:r>
            <a:r>
              <a:rPr lang="en-US" dirty="0" smtClean="0"/>
              <a:t>Discussion/review of agenda topics provided to CAB attendees following each CAB.</a:t>
            </a:r>
            <a:endParaRPr lang="en-US" b="1" dirty="0" smtClean="0"/>
          </a:p>
          <a:p>
            <a:pPr lvl="1">
              <a:buFont typeface="Wingdings" panose="05000000000000000000" pitchFamily="2" charset="2"/>
              <a:buChar char="ü"/>
            </a:pPr>
            <a:r>
              <a:rPr lang="en-US" b="1" dirty="0" smtClean="0"/>
              <a:t>Formal agenda- </a:t>
            </a:r>
            <a:r>
              <a:rPr lang="en-US" dirty="0" smtClean="0"/>
              <a:t>To be maintained and published to attendees containing topics in support of the business. </a:t>
            </a:r>
            <a:endParaRPr lang="en-US" b="1" dirty="0" smtClean="0"/>
          </a:p>
          <a:p>
            <a:pPr lvl="1">
              <a:buFont typeface="Wingdings" panose="05000000000000000000" pitchFamily="2" charset="2"/>
              <a:buChar char="ü"/>
            </a:pPr>
            <a:r>
              <a:rPr lang="en-US" b="1" dirty="0" smtClean="0"/>
              <a:t>Action Items List- </a:t>
            </a:r>
            <a:r>
              <a:rPr lang="en-US" dirty="0" smtClean="0"/>
              <a:t>Assigned tasks to team members tracked for timely closure and effectiveness </a:t>
            </a:r>
            <a:endParaRPr lang="en-US" dirty="0"/>
          </a:p>
        </p:txBody>
      </p:sp>
      <p:sp>
        <p:nvSpPr>
          <p:cNvPr id="6" name="Slide Number Placeholder 5"/>
          <p:cNvSpPr>
            <a:spLocks noGrp="1"/>
          </p:cNvSpPr>
          <p:nvPr>
            <p:ph type="sldNum" sz="quarter" idx="12"/>
          </p:nvPr>
        </p:nvSpPr>
        <p:spPr/>
        <p:txBody>
          <a:bodyPr/>
          <a:lstStyle/>
          <a:p>
            <a:fld id="{2F6FAF79-B0D9-444A-ABDC-4F1DB8DFCFE0}" type="slidenum">
              <a:rPr lang="en-US" smtClean="0"/>
              <a:t>4</a:t>
            </a:fld>
            <a:endParaRPr lang="en-US"/>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8682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Rhythm Two Tier</a:t>
            </a:r>
            <a:endParaRPr lang="en-US" dirty="0"/>
          </a:p>
        </p:txBody>
      </p:sp>
      <p:sp>
        <p:nvSpPr>
          <p:cNvPr id="35" name="Rectangle 34"/>
          <p:cNvSpPr/>
          <p:nvPr/>
        </p:nvSpPr>
        <p:spPr>
          <a:xfrm>
            <a:off x="5455915" y="4652479"/>
            <a:ext cx="3275489" cy="1380331"/>
          </a:xfrm>
          <a:prstGeom prst="rect">
            <a:avLst/>
          </a:prstGeom>
          <a:solidFill>
            <a:schemeClr val="bg1">
              <a:lumMod val="95000"/>
            </a:schemeClr>
          </a:solidFill>
          <a:ln>
            <a:solidFill>
              <a:schemeClr val="bg1">
                <a:lumMod val="85000"/>
              </a:schemeClr>
            </a:solid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marL="401638" indent="-171450">
              <a:buFont typeface="Arial" panose="020B0604020202020204" pitchFamily="34" charset="0"/>
              <a:buChar char="•"/>
            </a:pPr>
            <a:r>
              <a:rPr lang="en-US" sz="1600" dirty="0" smtClean="0">
                <a:solidFill>
                  <a:schemeClr val="tx1"/>
                </a:solidFill>
              </a:rPr>
              <a:t>Vice Presidents</a:t>
            </a:r>
            <a:endParaRPr lang="en-US" sz="1600" dirty="0">
              <a:solidFill>
                <a:schemeClr val="tx1"/>
              </a:solidFill>
            </a:endParaRPr>
          </a:p>
          <a:p>
            <a:pPr marL="401638" indent="-171450">
              <a:buFont typeface="Arial" panose="020B0604020202020204" pitchFamily="34" charset="0"/>
              <a:buChar char="•"/>
            </a:pPr>
            <a:r>
              <a:rPr lang="en-US" sz="1600" dirty="0" smtClean="0">
                <a:solidFill>
                  <a:schemeClr val="tx1"/>
                </a:solidFill>
              </a:rPr>
              <a:t>Directors</a:t>
            </a:r>
          </a:p>
          <a:p>
            <a:pPr marL="401638" indent="-171450">
              <a:buFont typeface="Arial" panose="020B0604020202020204" pitchFamily="34" charset="0"/>
              <a:buChar char="•"/>
            </a:pPr>
            <a:r>
              <a:rPr lang="en-US" sz="1600" dirty="0">
                <a:solidFill>
                  <a:schemeClr val="tx1"/>
                </a:solidFill>
              </a:rPr>
              <a:t>Functional Senior </a:t>
            </a:r>
            <a:r>
              <a:rPr lang="en-US" sz="1600" dirty="0" smtClean="0">
                <a:solidFill>
                  <a:schemeClr val="tx1"/>
                </a:solidFill>
              </a:rPr>
              <a:t>Management</a:t>
            </a:r>
          </a:p>
          <a:p>
            <a:pPr marL="401638" indent="-171450">
              <a:buFont typeface="Arial" panose="020B0604020202020204" pitchFamily="34" charset="0"/>
              <a:buChar char="•"/>
            </a:pPr>
            <a:r>
              <a:rPr lang="en-US" sz="1600" dirty="0">
                <a:solidFill>
                  <a:schemeClr val="tx1"/>
                </a:solidFill>
              </a:rPr>
              <a:t>Program Commodity Leads</a:t>
            </a:r>
          </a:p>
          <a:p>
            <a:pPr marL="401638" indent="-171450">
              <a:buFont typeface="Arial" panose="020B0604020202020204" pitchFamily="34" charset="0"/>
              <a:buChar char="•"/>
            </a:pPr>
            <a:r>
              <a:rPr lang="en-US" sz="1600" dirty="0">
                <a:solidFill>
                  <a:schemeClr val="tx1"/>
                </a:solidFill>
              </a:rPr>
              <a:t>Program Management  </a:t>
            </a:r>
          </a:p>
        </p:txBody>
      </p:sp>
      <p:sp>
        <p:nvSpPr>
          <p:cNvPr id="3" name="Rectangle 2"/>
          <p:cNvSpPr/>
          <p:nvPr/>
        </p:nvSpPr>
        <p:spPr>
          <a:xfrm>
            <a:off x="4362504" y="1978124"/>
            <a:ext cx="3870696" cy="1586669"/>
          </a:xfrm>
          <a:prstGeom prst="rect">
            <a:avLst/>
          </a:prstGeom>
          <a:solidFill>
            <a:schemeClr val="bg1">
              <a:lumMod val="95000"/>
            </a:schemeClr>
          </a:solidFill>
          <a:ln>
            <a:solidFill>
              <a:schemeClr val="bg1">
                <a:lumMod val="85000"/>
              </a:schemeClr>
            </a:solid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marL="457200" indent="-171450">
              <a:buFont typeface="Arial" panose="020B0604020202020204" pitchFamily="34" charset="0"/>
              <a:buChar char="•"/>
              <a:tabLst>
                <a:tab pos="398463" algn="l"/>
              </a:tabLst>
            </a:pPr>
            <a:r>
              <a:rPr lang="en-US" sz="1600" dirty="0" smtClean="0">
                <a:solidFill>
                  <a:schemeClr val="tx1"/>
                </a:solidFill>
              </a:rPr>
              <a:t>Manufacturing/Design </a:t>
            </a:r>
            <a:r>
              <a:rPr lang="en-US" sz="1600" dirty="0">
                <a:solidFill>
                  <a:schemeClr val="tx1"/>
                </a:solidFill>
              </a:rPr>
              <a:t>Engineering</a:t>
            </a:r>
          </a:p>
          <a:p>
            <a:pPr marL="457200" indent="-171450">
              <a:buFont typeface="Arial" panose="020B0604020202020204" pitchFamily="34" charset="0"/>
              <a:buChar char="•"/>
              <a:tabLst>
                <a:tab pos="398463" algn="l"/>
              </a:tabLst>
            </a:pPr>
            <a:r>
              <a:rPr lang="en-US" sz="1600" dirty="0" smtClean="0">
                <a:solidFill>
                  <a:schemeClr val="tx1"/>
                </a:solidFill>
              </a:rPr>
              <a:t>Supplier Quality/Quality </a:t>
            </a:r>
            <a:r>
              <a:rPr lang="en-US" sz="1600" dirty="0">
                <a:solidFill>
                  <a:schemeClr val="tx1"/>
                </a:solidFill>
              </a:rPr>
              <a:t>Engineering</a:t>
            </a:r>
          </a:p>
          <a:p>
            <a:pPr marL="457200" indent="-171450">
              <a:buFont typeface="Arial" panose="020B0604020202020204" pitchFamily="34" charset="0"/>
              <a:buChar char="•"/>
              <a:tabLst>
                <a:tab pos="398463" algn="l"/>
              </a:tabLst>
            </a:pPr>
            <a:r>
              <a:rPr lang="en-US" sz="1600" dirty="0" smtClean="0">
                <a:solidFill>
                  <a:schemeClr val="tx1"/>
                </a:solidFill>
              </a:rPr>
              <a:t>Production Planning </a:t>
            </a:r>
            <a:r>
              <a:rPr lang="en-US" sz="1600" dirty="0">
                <a:solidFill>
                  <a:schemeClr val="tx1"/>
                </a:solidFill>
              </a:rPr>
              <a:t>&amp; </a:t>
            </a:r>
            <a:r>
              <a:rPr lang="en-US" sz="1600" dirty="0" smtClean="0">
                <a:solidFill>
                  <a:schemeClr val="tx1"/>
                </a:solidFill>
              </a:rPr>
              <a:t>Controls (PP&amp;C)</a:t>
            </a:r>
            <a:endParaRPr lang="en-US" sz="1600" dirty="0">
              <a:solidFill>
                <a:schemeClr val="tx1"/>
              </a:solidFill>
            </a:endParaRPr>
          </a:p>
          <a:p>
            <a:pPr marL="457200" indent="-171450">
              <a:buFont typeface="Arial" panose="020B0604020202020204" pitchFamily="34" charset="0"/>
              <a:buChar char="•"/>
              <a:tabLst>
                <a:tab pos="398463" algn="l"/>
              </a:tabLst>
            </a:pPr>
            <a:r>
              <a:rPr lang="en-US" sz="1600" dirty="0" smtClean="0">
                <a:solidFill>
                  <a:schemeClr val="tx1"/>
                </a:solidFill>
              </a:rPr>
              <a:t>Global Supply Chain/Procurement</a:t>
            </a:r>
          </a:p>
          <a:p>
            <a:pPr marL="457200" indent="-171450">
              <a:buFont typeface="Arial" panose="020B0604020202020204" pitchFamily="34" charset="0"/>
              <a:buChar char="•"/>
            </a:pPr>
            <a:r>
              <a:rPr lang="en-US" sz="1600" dirty="0">
                <a:solidFill>
                  <a:schemeClr val="tx1"/>
                </a:solidFill>
              </a:rPr>
              <a:t>Site Leads</a:t>
            </a:r>
          </a:p>
          <a:p>
            <a:pPr marL="457200" indent="-171450">
              <a:buFont typeface="Arial" panose="020B0604020202020204" pitchFamily="34" charset="0"/>
              <a:buChar char="•"/>
            </a:pPr>
            <a:r>
              <a:rPr lang="en-US" sz="1600" dirty="0">
                <a:solidFill>
                  <a:schemeClr val="tx1"/>
                </a:solidFill>
              </a:rPr>
              <a:t>Functional </a:t>
            </a:r>
            <a:r>
              <a:rPr lang="en-US" sz="1600" dirty="0" smtClean="0">
                <a:solidFill>
                  <a:schemeClr val="tx1"/>
                </a:solidFill>
              </a:rPr>
              <a:t>Leads</a:t>
            </a:r>
          </a:p>
        </p:txBody>
      </p:sp>
      <p:sp>
        <p:nvSpPr>
          <p:cNvPr id="7" name="Rounded Rectangle 6"/>
          <p:cNvSpPr/>
          <p:nvPr/>
        </p:nvSpPr>
        <p:spPr>
          <a:xfrm>
            <a:off x="637850" y="3972457"/>
            <a:ext cx="4982246" cy="922040"/>
          </a:xfrm>
          <a:prstGeom prst="roundRect">
            <a:avLst/>
          </a:prstGeom>
          <a:solidFill>
            <a:schemeClr val="accent1">
              <a:lumMod val="60000"/>
              <a:lumOff val="4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Senior/Program Leadership</a:t>
            </a:r>
            <a:endParaRPr lang="en-US" sz="2400" dirty="0"/>
          </a:p>
          <a:p>
            <a:pPr algn="ctr"/>
            <a:r>
              <a:rPr lang="en-US" dirty="0" smtClean="0"/>
              <a:t>Monthly</a:t>
            </a:r>
          </a:p>
          <a:p>
            <a:pPr algn="ctr"/>
            <a:r>
              <a:rPr lang="en-US" dirty="0" smtClean="0"/>
              <a:t>(1 </a:t>
            </a:r>
            <a:r>
              <a:rPr lang="en-US" dirty="0" err="1" smtClean="0"/>
              <a:t>hr</a:t>
            </a:r>
            <a:r>
              <a:rPr lang="en-US" dirty="0" smtClean="0"/>
              <a:t>)</a:t>
            </a:r>
            <a:endParaRPr lang="en-US" dirty="0"/>
          </a:p>
        </p:txBody>
      </p:sp>
      <p:sp>
        <p:nvSpPr>
          <p:cNvPr id="10" name="Down Arrow 9"/>
          <p:cNvSpPr/>
          <p:nvPr/>
        </p:nvSpPr>
        <p:spPr>
          <a:xfrm>
            <a:off x="2921002" y="2776356"/>
            <a:ext cx="397540" cy="975219"/>
          </a:xfrm>
          <a:prstGeom prst="downArrow">
            <a:avLst/>
          </a:prstGeom>
          <a:solidFill>
            <a:schemeClr val="tx1">
              <a:lumMod val="95000"/>
              <a:lumOff val="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Rounded Rectangle 37"/>
          <p:cNvSpPr/>
          <p:nvPr/>
        </p:nvSpPr>
        <p:spPr>
          <a:xfrm>
            <a:off x="1591539" y="1283842"/>
            <a:ext cx="3056467" cy="968412"/>
          </a:xfrm>
          <a:prstGeom prst="roundRect">
            <a:avLst/>
          </a:prstGeom>
          <a:solidFill>
            <a:schemeClr val="accent1">
              <a:lumMod val="60000"/>
              <a:lumOff val="4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Site/Shop Floor Teams</a:t>
            </a:r>
          </a:p>
          <a:p>
            <a:pPr algn="ctr"/>
            <a:r>
              <a:rPr lang="en-US" dirty="0" smtClean="0"/>
              <a:t>Weekly/Bi-Weekly</a:t>
            </a:r>
          </a:p>
          <a:p>
            <a:pPr algn="ctr"/>
            <a:r>
              <a:rPr lang="en-US" dirty="0" smtClean="0"/>
              <a:t>(1-2 </a:t>
            </a:r>
            <a:r>
              <a:rPr lang="en-US" dirty="0" err="1"/>
              <a:t>h</a:t>
            </a:r>
            <a:r>
              <a:rPr lang="en-US" dirty="0" err="1" smtClean="0"/>
              <a:t>rs</a:t>
            </a:r>
            <a:r>
              <a:rPr lang="en-US" dirty="0" smtClean="0"/>
              <a:t>)</a:t>
            </a:r>
            <a:endParaRPr lang="en-US" dirty="0"/>
          </a:p>
        </p:txBody>
      </p:sp>
      <p:sp>
        <p:nvSpPr>
          <p:cNvPr id="5" name="TextBox 4"/>
          <p:cNvSpPr txBox="1"/>
          <p:nvPr/>
        </p:nvSpPr>
        <p:spPr>
          <a:xfrm>
            <a:off x="-1" y="6207036"/>
            <a:ext cx="9144000" cy="369332"/>
          </a:xfrm>
          <a:prstGeom prst="rect">
            <a:avLst/>
          </a:prstGeom>
          <a:noFill/>
        </p:spPr>
        <p:txBody>
          <a:bodyPr wrap="square" rtlCol="0">
            <a:spAutoFit/>
          </a:bodyPr>
          <a:lstStyle/>
          <a:p>
            <a:pPr algn="ctr"/>
            <a:r>
              <a:rPr lang="en-US" dirty="0" smtClean="0"/>
              <a:t>Recommended for small/medium businesses</a:t>
            </a:r>
            <a:endParaRPr lang="en-US" dirty="0"/>
          </a:p>
        </p:txBody>
      </p:sp>
      <p:sp>
        <p:nvSpPr>
          <p:cNvPr id="6" name="Slide Number Placeholder 5"/>
          <p:cNvSpPr>
            <a:spLocks noGrp="1"/>
          </p:cNvSpPr>
          <p:nvPr>
            <p:ph type="sldNum" sz="quarter" idx="12"/>
          </p:nvPr>
        </p:nvSpPr>
        <p:spPr/>
        <p:txBody>
          <a:bodyPr/>
          <a:lstStyle/>
          <a:p>
            <a:fld id="{2F6FAF79-B0D9-444A-ABDC-4F1DB8DFCFE0}" type="slidenum">
              <a:rPr lang="en-US" smtClean="0"/>
              <a:t>5</a:t>
            </a:fld>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84249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Rhythm Three Tier </a:t>
            </a:r>
            <a:endParaRPr lang="en-US" dirty="0"/>
          </a:p>
        </p:txBody>
      </p:sp>
      <p:sp>
        <p:nvSpPr>
          <p:cNvPr id="35" name="Rectangle 34"/>
          <p:cNvSpPr/>
          <p:nvPr/>
        </p:nvSpPr>
        <p:spPr>
          <a:xfrm>
            <a:off x="5489367" y="5109680"/>
            <a:ext cx="3164776" cy="1068096"/>
          </a:xfrm>
          <a:prstGeom prst="rect">
            <a:avLst/>
          </a:prstGeom>
          <a:solidFill>
            <a:schemeClr val="bg1">
              <a:lumMod val="95000"/>
            </a:schemeClr>
          </a:solidFill>
          <a:ln>
            <a:solidFill>
              <a:schemeClr val="bg1">
                <a:lumMod val="85000"/>
              </a:schemeClr>
            </a:solid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marL="347663" indent="-171450">
              <a:buFont typeface="Arial" panose="020B0604020202020204" pitchFamily="34" charset="0"/>
              <a:buChar char="•"/>
            </a:pPr>
            <a:r>
              <a:rPr lang="en-US" sz="1600" dirty="0" smtClean="0">
                <a:solidFill>
                  <a:schemeClr val="tx1"/>
                </a:solidFill>
              </a:rPr>
              <a:t>Vice Presidents</a:t>
            </a:r>
            <a:endParaRPr lang="en-US" sz="1600" dirty="0">
              <a:solidFill>
                <a:schemeClr val="tx1"/>
              </a:solidFill>
            </a:endParaRPr>
          </a:p>
          <a:p>
            <a:pPr marL="347663" indent="-171450">
              <a:buFont typeface="Arial" panose="020B0604020202020204" pitchFamily="34" charset="0"/>
              <a:buChar char="•"/>
            </a:pPr>
            <a:r>
              <a:rPr lang="en-US" sz="1600" dirty="0" smtClean="0">
                <a:solidFill>
                  <a:schemeClr val="tx1"/>
                </a:solidFill>
              </a:rPr>
              <a:t>Directors</a:t>
            </a:r>
          </a:p>
          <a:p>
            <a:pPr marL="347663" indent="-171450">
              <a:buFont typeface="Arial" panose="020B0604020202020204" pitchFamily="34" charset="0"/>
              <a:buChar char="•"/>
            </a:pPr>
            <a:r>
              <a:rPr lang="en-US" sz="1600" dirty="0">
                <a:solidFill>
                  <a:schemeClr val="tx1"/>
                </a:solidFill>
              </a:rPr>
              <a:t>Program Management  </a:t>
            </a:r>
            <a:endParaRPr lang="en-US" sz="1600" dirty="0" smtClean="0">
              <a:solidFill>
                <a:schemeClr val="tx1"/>
              </a:solidFill>
            </a:endParaRPr>
          </a:p>
          <a:p>
            <a:pPr marL="347663" indent="-171450">
              <a:buFont typeface="Arial" panose="020B0604020202020204" pitchFamily="34" charset="0"/>
              <a:buChar char="•"/>
            </a:pPr>
            <a:r>
              <a:rPr lang="en-US" sz="1600" dirty="0">
                <a:solidFill>
                  <a:schemeClr val="tx1"/>
                </a:solidFill>
              </a:rPr>
              <a:t>Functional Senior </a:t>
            </a:r>
            <a:r>
              <a:rPr lang="en-US" sz="1600" dirty="0" smtClean="0">
                <a:solidFill>
                  <a:schemeClr val="tx1"/>
                </a:solidFill>
              </a:rPr>
              <a:t>Management</a:t>
            </a:r>
            <a:endParaRPr lang="en-US" sz="1600" dirty="0">
              <a:solidFill>
                <a:schemeClr val="tx1"/>
              </a:solidFill>
            </a:endParaRPr>
          </a:p>
        </p:txBody>
      </p:sp>
      <p:sp>
        <p:nvSpPr>
          <p:cNvPr id="33" name="Rectangle 32"/>
          <p:cNvSpPr/>
          <p:nvPr/>
        </p:nvSpPr>
        <p:spPr>
          <a:xfrm>
            <a:off x="4664365" y="3485463"/>
            <a:ext cx="2966521" cy="863513"/>
          </a:xfrm>
          <a:prstGeom prst="rect">
            <a:avLst/>
          </a:prstGeom>
          <a:solidFill>
            <a:schemeClr val="bg1">
              <a:lumMod val="95000"/>
            </a:schemeClr>
          </a:solidFill>
          <a:ln>
            <a:solidFill>
              <a:schemeClr val="bg1">
                <a:lumMod val="85000"/>
              </a:schemeClr>
            </a:solid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marL="398463" indent="-171450">
              <a:buFont typeface="Arial" panose="020B0604020202020204" pitchFamily="34" charset="0"/>
              <a:buChar char="•"/>
            </a:pPr>
            <a:r>
              <a:rPr lang="en-US" sz="1600" dirty="0">
                <a:solidFill>
                  <a:schemeClr val="tx1"/>
                </a:solidFill>
              </a:rPr>
              <a:t>Site </a:t>
            </a:r>
            <a:r>
              <a:rPr lang="en-US" sz="1600" dirty="0" smtClean="0">
                <a:solidFill>
                  <a:schemeClr val="tx1"/>
                </a:solidFill>
              </a:rPr>
              <a:t>Leads</a:t>
            </a:r>
          </a:p>
          <a:p>
            <a:pPr marL="398463" indent="-171450">
              <a:buFont typeface="Arial" panose="020B0604020202020204" pitchFamily="34" charset="0"/>
              <a:buChar char="•"/>
            </a:pPr>
            <a:r>
              <a:rPr lang="en-US" sz="1600" dirty="0" smtClean="0">
                <a:solidFill>
                  <a:schemeClr val="tx1"/>
                </a:solidFill>
              </a:rPr>
              <a:t>Functional Leads</a:t>
            </a:r>
            <a:endParaRPr lang="en-US" sz="1600" dirty="0">
              <a:solidFill>
                <a:schemeClr val="tx1"/>
              </a:solidFill>
            </a:endParaRPr>
          </a:p>
          <a:p>
            <a:pPr marL="398463" indent="-171450">
              <a:buFont typeface="Arial" panose="020B0604020202020204" pitchFamily="34" charset="0"/>
              <a:buChar char="•"/>
            </a:pPr>
            <a:r>
              <a:rPr lang="en-US" sz="1600" dirty="0">
                <a:solidFill>
                  <a:schemeClr val="tx1"/>
                </a:solidFill>
              </a:rPr>
              <a:t>Program Commodity </a:t>
            </a:r>
            <a:r>
              <a:rPr lang="en-US" sz="1600" dirty="0" smtClean="0">
                <a:solidFill>
                  <a:schemeClr val="tx1"/>
                </a:solidFill>
              </a:rPr>
              <a:t>Leads</a:t>
            </a:r>
            <a:endParaRPr lang="en-US" sz="1600" dirty="0">
              <a:solidFill>
                <a:schemeClr val="tx1"/>
              </a:solidFill>
            </a:endParaRPr>
          </a:p>
        </p:txBody>
      </p:sp>
      <p:sp>
        <p:nvSpPr>
          <p:cNvPr id="3" name="Rectangle 2"/>
          <p:cNvSpPr/>
          <p:nvPr/>
        </p:nvSpPr>
        <p:spPr>
          <a:xfrm>
            <a:off x="4351353" y="1788835"/>
            <a:ext cx="3870696" cy="988340"/>
          </a:xfrm>
          <a:prstGeom prst="rect">
            <a:avLst/>
          </a:prstGeom>
          <a:solidFill>
            <a:schemeClr val="bg1">
              <a:lumMod val="95000"/>
            </a:schemeClr>
          </a:solidFill>
          <a:ln>
            <a:solidFill>
              <a:schemeClr val="bg1">
                <a:lumMod val="85000"/>
              </a:schemeClr>
            </a:solid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marL="457200" indent="-171450">
              <a:buFont typeface="Arial" panose="020B0604020202020204" pitchFamily="34" charset="0"/>
              <a:buChar char="•"/>
              <a:tabLst>
                <a:tab pos="398463" algn="l"/>
              </a:tabLst>
            </a:pPr>
            <a:r>
              <a:rPr lang="en-US" sz="1600" dirty="0" smtClean="0">
                <a:solidFill>
                  <a:schemeClr val="tx1"/>
                </a:solidFill>
              </a:rPr>
              <a:t>Manufacturing/Design </a:t>
            </a:r>
            <a:r>
              <a:rPr lang="en-US" sz="1600" dirty="0">
                <a:solidFill>
                  <a:schemeClr val="tx1"/>
                </a:solidFill>
              </a:rPr>
              <a:t>Engineering</a:t>
            </a:r>
          </a:p>
          <a:p>
            <a:pPr marL="457200" indent="-171450">
              <a:buFont typeface="Arial" panose="020B0604020202020204" pitchFamily="34" charset="0"/>
              <a:buChar char="•"/>
              <a:tabLst>
                <a:tab pos="398463" algn="l"/>
              </a:tabLst>
            </a:pPr>
            <a:r>
              <a:rPr lang="en-US" sz="1600" dirty="0" smtClean="0">
                <a:solidFill>
                  <a:schemeClr val="tx1"/>
                </a:solidFill>
              </a:rPr>
              <a:t>Supplier Quality/Quality </a:t>
            </a:r>
            <a:r>
              <a:rPr lang="en-US" sz="1600" dirty="0">
                <a:solidFill>
                  <a:schemeClr val="tx1"/>
                </a:solidFill>
              </a:rPr>
              <a:t>Engineering</a:t>
            </a:r>
          </a:p>
          <a:p>
            <a:pPr marL="457200" indent="-171450">
              <a:buFont typeface="Arial" panose="020B0604020202020204" pitchFamily="34" charset="0"/>
              <a:buChar char="•"/>
              <a:tabLst>
                <a:tab pos="398463" algn="l"/>
              </a:tabLst>
            </a:pPr>
            <a:r>
              <a:rPr lang="en-US" sz="1600" dirty="0" smtClean="0">
                <a:solidFill>
                  <a:schemeClr val="tx1"/>
                </a:solidFill>
              </a:rPr>
              <a:t>Production Planning &amp; Controls (PP&amp;C)</a:t>
            </a:r>
            <a:endParaRPr lang="en-US" sz="1600" dirty="0">
              <a:solidFill>
                <a:schemeClr val="tx1"/>
              </a:solidFill>
            </a:endParaRPr>
          </a:p>
          <a:p>
            <a:pPr marL="457200" indent="-171450">
              <a:buFont typeface="Arial" panose="020B0604020202020204" pitchFamily="34" charset="0"/>
              <a:buChar char="•"/>
              <a:tabLst>
                <a:tab pos="398463" algn="l"/>
              </a:tabLst>
            </a:pPr>
            <a:r>
              <a:rPr lang="en-US" sz="1600" dirty="0" smtClean="0">
                <a:solidFill>
                  <a:schemeClr val="tx1"/>
                </a:solidFill>
              </a:rPr>
              <a:t>Global Supply Chain/Procurement</a:t>
            </a:r>
            <a:endParaRPr lang="en-US" sz="1600" dirty="0">
              <a:solidFill>
                <a:schemeClr val="tx1"/>
              </a:solidFill>
            </a:endParaRPr>
          </a:p>
        </p:txBody>
      </p:sp>
      <p:sp>
        <p:nvSpPr>
          <p:cNvPr id="6" name="Rounded Rectangle 5"/>
          <p:cNvSpPr/>
          <p:nvPr/>
        </p:nvSpPr>
        <p:spPr>
          <a:xfrm>
            <a:off x="1374867" y="2929383"/>
            <a:ext cx="3489807" cy="899395"/>
          </a:xfrm>
          <a:prstGeom prst="roundRect">
            <a:avLst/>
          </a:prstGeom>
          <a:solidFill>
            <a:schemeClr val="accent1">
              <a:lumMod val="60000"/>
              <a:lumOff val="4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Leadership Council</a:t>
            </a:r>
            <a:endParaRPr lang="en-US" sz="2400" dirty="0"/>
          </a:p>
          <a:p>
            <a:pPr algn="ctr"/>
            <a:r>
              <a:rPr lang="en-US" dirty="0" smtClean="0"/>
              <a:t>Monthly</a:t>
            </a:r>
          </a:p>
          <a:p>
            <a:pPr algn="ctr"/>
            <a:r>
              <a:rPr lang="en-US" dirty="0" smtClean="0"/>
              <a:t>(1 </a:t>
            </a:r>
            <a:r>
              <a:rPr lang="en-US" dirty="0" err="1" smtClean="0"/>
              <a:t>hr</a:t>
            </a:r>
            <a:r>
              <a:rPr lang="en-US" dirty="0" smtClean="0"/>
              <a:t>)</a:t>
            </a:r>
            <a:endParaRPr lang="en-US" dirty="0"/>
          </a:p>
        </p:txBody>
      </p:sp>
      <p:sp>
        <p:nvSpPr>
          <p:cNvPr id="7" name="Rounded Rectangle 6"/>
          <p:cNvSpPr/>
          <p:nvPr/>
        </p:nvSpPr>
        <p:spPr>
          <a:xfrm>
            <a:off x="628650" y="4734004"/>
            <a:ext cx="4982246" cy="862355"/>
          </a:xfrm>
          <a:prstGeom prst="roundRect">
            <a:avLst/>
          </a:prstGeom>
          <a:solidFill>
            <a:schemeClr val="accent1">
              <a:lumMod val="60000"/>
              <a:lumOff val="4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Senior/Executive Management</a:t>
            </a:r>
            <a:endParaRPr lang="en-US" sz="2400" dirty="0"/>
          </a:p>
          <a:p>
            <a:pPr algn="ctr"/>
            <a:r>
              <a:rPr lang="en-US" dirty="0" smtClean="0"/>
              <a:t>Monthly/Quarterly</a:t>
            </a:r>
          </a:p>
          <a:p>
            <a:pPr algn="ctr"/>
            <a:r>
              <a:rPr lang="en-US" dirty="0" smtClean="0"/>
              <a:t>(1 </a:t>
            </a:r>
            <a:r>
              <a:rPr lang="en-US" dirty="0" err="1" smtClean="0"/>
              <a:t>hr</a:t>
            </a:r>
            <a:r>
              <a:rPr lang="en-US" dirty="0" smtClean="0"/>
              <a:t>)</a:t>
            </a:r>
            <a:endParaRPr lang="en-US" dirty="0"/>
          </a:p>
        </p:txBody>
      </p:sp>
      <p:sp>
        <p:nvSpPr>
          <p:cNvPr id="10" name="Down Arrow 9"/>
          <p:cNvSpPr/>
          <p:nvPr/>
        </p:nvSpPr>
        <p:spPr>
          <a:xfrm>
            <a:off x="2992774" y="2232537"/>
            <a:ext cx="253998" cy="601134"/>
          </a:xfrm>
          <a:prstGeom prst="downArrow">
            <a:avLst/>
          </a:prstGeom>
          <a:solidFill>
            <a:schemeClr val="tx1">
              <a:lumMod val="95000"/>
              <a:lumOff val="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Down Arrow 10"/>
          <p:cNvSpPr/>
          <p:nvPr/>
        </p:nvSpPr>
        <p:spPr>
          <a:xfrm>
            <a:off x="2992774" y="3980986"/>
            <a:ext cx="253998" cy="601134"/>
          </a:xfrm>
          <a:prstGeom prst="downArrow">
            <a:avLst/>
          </a:prstGeom>
          <a:solidFill>
            <a:schemeClr val="tx1">
              <a:lumMod val="95000"/>
              <a:lumOff val="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Rounded Rectangle 37"/>
          <p:cNvSpPr/>
          <p:nvPr/>
        </p:nvSpPr>
        <p:spPr>
          <a:xfrm>
            <a:off x="1591538" y="1178158"/>
            <a:ext cx="3056467" cy="904535"/>
          </a:xfrm>
          <a:prstGeom prst="roundRect">
            <a:avLst/>
          </a:prstGeom>
          <a:solidFill>
            <a:schemeClr val="accent1">
              <a:lumMod val="60000"/>
              <a:lumOff val="4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Production Teams</a:t>
            </a:r>
          </a:p>
          <a:p>
            <a:pPr algn="ctr"/>
            <a:r>
              <a:rPr lang="en-US" dirty="0" smtClean="0"/>
              <a:t>Weekly/Bi-Weekly</a:t>
            </a:r>
          </a:p>
          <a:p>
            <a:pPr algn="ctr"/>
            <a:r>
              <a:rPr lang="en-US" dirty="0" smtClean="0"/>
              <a:t>(1-2 </a:t>
            </a:r>
            <a:r>
              <a:rPr lang="en-US" dirty="0" err="1" smtClean="0"/>
              <a:t>hrs</a:t>
            </a:r>
            <a:r>
              <a:rPr lang="en-US" dirty="0" smtClean="0"/>
              <a:t>)</a:t>
            </a:r>
            <a:endParaRPr lang="en-US" dirty="0"/>
          </a:p>
        </p:txBody>
      </p:sp>
      <p:sp>
        <p:nvSpPr>
          <p:cNvPr id="12" name="TextBox 11"/>
          <p:cNvSpPr txBox="1"/>
          <p:nvPr/>
        </p:nvSpPr>
        <p:spPr>
          <a:xfrm>
            <a:off x="-1" y="6207036"/>
            <a:ext cx="9144000" cy="369332"/>
          </a:xfrm>
          <a:prstGeom prst="rect">
            <a:avLst/>
          </a:prstGeom>
          <a:noFill/>
        </p:spPr>
        <p:txBody>
          <a:bodyPr wrap="square" rtlCol="0">
            <a:spAutoFit/>
          </a:bodyPr>
          <a:lstStyle/>
          <a:p>
            <a:pPr algn="ctr"/>
            <a:r>
              <a:rPr lang="en-US" dirty="0" smtClean="0"/>
              <a:t>Recommended for larger businesses</a:t>
            </a:r>
            <a:endParaRPr lang="en-US" dirty="0"/>
          </a:p>
        </p:txBody>
      </p:sp>
      <p:sp>
        <p:nvSpPr>
          <p:cNvPr id="5" name="Slide Number Placeholder 4"/>
          <p:cNvSpPr>
            <a:spLocks noGrp="1"/>
          </p:cNvSpPr>
          <p:nvPr>
            <p:ph type="sldNum" sz="quarter" idx="12"/>
          </p:nvPr>
        </p:nvSpPr>
        <p:spPr/>
        <p:txBody>
          <a:bodyPr/>
          <a:lstStyle/>
          <a:p>
            <a:fld id="{2F6FAF79-B0D9-444A-ABDC-4F1DB8DFCFE0}" type="slidenum">
              <a:rPr lang="en-US" smtClean="0"/>
              <a:t>6</a:t>
            </a:fld>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39878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&amp; Responsibilities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b="1" dirty="0" smtClean="0"/>
              <a:t>Program </a:t>
            </a:r>
            <a:r>
              <a:rPr lang="en-US" sz="2400" b="1" dirty="0"/>
              <a:t>Management</a:t>
            </a:r>
            <a:endParaRPr lang="en-US" sz="2400" dirty="0"/>
          </a:p>
          <a:p>
            <a:pPr lvl="1"/>
            <a:r>
              <a:rPr lang="en-US" dirty="0"/>
              <a:t>Chair of the CAB</a:t>
            </a:r>
          </a:p>
          <a:p>
            <a:pPr lvl="1"/>
            <a:r>
              <a:rPr lang="en-US" dirty="0"/>
              <a:t>Responsible for </a:t>
            </a:r>
            <a:r>
              <a:rPr lang="en-US" dirty="0" smtClean="0"/>
              <a:t>program performance</a:t>
            </a:r>
            <a:endParaRPr lang="en-US" dirty="0"/>
          </a:p>
          <a:p>
            <a:pPr marL="0" indent="0">
              <a:buNone/>
            </a:pPr>
            <a:r>
              <a:rPr lang="en-US" sz="2400" b="1" dirty="0"/>
              <a:t>Manufacturing/Design Engineering</a:t>
            </a:r>
            <a:endParaRPr lang="en-US" sz="2400" dirty="0"/>
          </a:p>
          <a:p>
            <a:pPr lvl="1"/>
            <a:r>
              <a:rPr lang="en-US" dirty="0" smtClean="0"/>
              <a:t>Ensure production impacts and risks have defined mitigation strategies</a:t>
            </a:r>
          </a:p>
          <a:p>
            <a:pPr lvl="1"/>
            <a:r>
              <a:rPr lang="en-US" dirty="0" smtClean="0"/>
              <a:t>Implement manufacturing and technical impact resolution strategies  </a:t>
            </a:r>
          </a:p>
          <a:p>
            <a:pPr lvl="1"/>
            <a:r>
              <a:rPr lang="en-US" dirty="0" smtClean="0"/>
              <a:t>Ensure technical impacts and risks have defined mitigation strategies</a:t>
            </a:r>
          </a:p>
          <a:p>
            <a:pPr lvl="1"/>
            <a:r>
              <a:rPr lang="en-US" dirty="0" smtClean="0"/>
              <a:t>Implement error proofing strategies to prevent occurrences </a:t>
            </a:r>
          </a:p>
          <a:p>
            <a:pPr marL="0" indent="0">
              <a:buNone/>
            </a:pPr>
            <a:r>
              <a:rPr lang="en-US" sz="2400" b="1" dirty="0" smtClean="0"/>
              <a:t>Supplier </a:t>
            </a:r>
            <a:r>
              <a:rPr lang="en-US" sz="2400" b="1" dirty="0"/>
              <a:t>Quality/Quality Engineering</a:t>
            </a:r>
            <a:endParaRPr lang="en-US" sz="2400" dirty="0"/>
          </a:p>
          <a:p>
            <a:pPr lvl="1"/>
            <a:r>
              <a:rPr lang="en-US" dirty="0" smtClean="0"/>
              <a:t>Implement supply chain impact resolution strategies</a:t>
            </a:r>
          </a:p>
          <a:p>
            <a:pPr lvl="1"/>
            <a:r>
              <a:rPr lang="en-US" dirty="0" smtClean="0"/>
              <a:t>Implement proactive risk avoidance strategies for supplied products </a:t>
            </a:r>
          </a:p>
          <a:p>
            <a:pPr lvl="1"/>
            <a:r>
              <a:rPr lang="en-US" dirty="0" smtClean="0"/>
              <a:t>Implement proactive risk avoidance strategies for internal manufacturing </a:t>
            </a:r>
          </a:p>
          <a:p>
            <a:pPr marL="0" indent="0">
              <a:buNone/>
            </a:pPr>
            <a:r>
              <a:rPr lang="en-US" sz="2400" b="1" dirty="0" smtClean="0"/>
              <a:t>Global </a:t>
            </a:r>
            <a:r>
              <a:rPr lang="en-US" sz="2400" b="1" dirty="0"/>
              <a:t>Supply Chain/Procurement</a:t>
            </a:r>
            <a:endParaRPr lang="en-US" sz="2400" dirty="0"/>
          </a:p>
          <a:p>
            <a:pPr lvl="1"/>
            <a:r>
              <a:rPr lang="en-US" dirty="0" smtClean="0"/>
              <a:t>Ensure purchased materials meet the program needs</a:t>
            </a:r>
          </a:p>
          <a:p>
            <a:pPr lvl="1"/>
            <a:r>
              <a:rPr lang="en-US" dirty="0" smtClean="0"/>
              <a:t>Proactively engage our suppliers to mitigate risk in our global supply chain</a:t>
            </a:r>
            <a:endParaRPr lang="en-US" dirty="0"/>
          </a:p>
        </p:txBody>
      </p:sp>
      <p:sp>
        <p:nvSpPr>
          <p:cNvPr id="5" name="Slide Number Placeholder 4"/>
          <p:cNvSpPr>
            <a:spLocks noGrp="1"/>
          </p:cNvSpPr>
          <p:nvPr>
            <p:ph type="sldNum" sz="quarter" idx="12"/>
          </p:nvPr>
        </p:nvSpPr>
        <p:spPr/>
        <p:txBody>
          <a:bodyPr/>
          <a:lstStyle/>
          <a:p>
            <a:fld id="{2F6FAF79-B0D9-444A-ABDC-4F1DB8DFCFE0}" type="slidenum">
              <a:rPr lang="en-US" smtClean="0"/>
              <a:t>7</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9322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374256269"/>
              </p:ext>
            </p:extLst>
          </p:nvPr>
        </p:nvGraphicFramePr>
        <p:xfrm>
          <a:off x="666370" y="838387"/>
          <a:ext cx="7811257" cy="5737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a:xfrm>
            <a:off x="628650" y="265641"/>
            <a:ext cx="8210550" cy="639234"/>
          </a:xfrm>
        </p:spPr>
        <p:txBody>
          <a:bodyPr/>
          <a:lstStyle/>
          <a:p>
            <a:r>
              <a:rPr lang="en-US" dirty="0" smtClean="0"/>
              <a:t>General Topics</a:t>
            </a:r>
            <a:endParaRPr lang="en-US" dirty="0"/>
          </a:p>
        </p:txBody>
      </p:sp>
      <p:sp>
        <p:nvSpPr>
          <p:cNvPr id="2" name="Slide Number Placeholder 1"/>
          <p:cNvSpPr>
            <a:spLocks noGrp="1"/>
          </p:cNvSpPr>
          <p:nvPr>
            <p:ph type="sldNum" sz="quarter" idx="12"/>
          </p:nvPr>
        </p:nvSpPr>
        <p:spPr/>
        <p:txBody>
          <a:bodyPr/>
          <a:lstStyle/>
          <a:p>
            <a:fld id="{2F6FAF79-B0D9-444A-ABDC-4F1DB8DFCFE0}" type="slidenum">
              <a:rPr lang="en-US" smtClean="0"/>
              <a:t>8</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46837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graphicEl>
                                              <a:dgm id="{6B10EDBA-207F-40D5-877F-E3ED0172E765}"/>
                                            </p:graphicEl>
                                          </p:spTgt>
                                        </p:tgtEl>
                                        <p:attrNameLst>
                                          <p:attrName>style.visibility</p:attrName>
                                        </p:attrNameLst>
                                      </p:cBhvr>
                                      <p:to>
                                        <p:strVal val="visible"/>
                                      </p:to>
                                    </p:set>
                                    <p:animEffect transition="in" filter="fade">
                                      <p:cBhvr>
                                        <p:cTn id="7" dur="500"/>
                                        <p:tgtEl>
                                          <p:spTgt spid="5">
                                            <p:graphicEl>
                                              <a:dgm id="{6B10EDBA-207F-40D5-877F-E3ED0172E76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5780F939-9DC8-48BE-AAC2-9DA76E9EB032}"/>
                                            </p:graphicEl>
                                          </p:spTgt>
                                        </p:tgtEl>
                                        <p:attrNameLst>
                                          <p:attrName>style.visibility</p:attrName>
                                        </p:attrNameLst>
                                      </p:cBhvr>
                                      <p:to>
                                        <p:strVal val="visible"/>
                                      </p:to>
                                    </p:set>
                                    <p:animEffect transition="in" filter="fade">
                                      <p:cBhvr>
                                        <p:cTn id="12" dur="500"/>
                                        <p:tgtEl>
                                          <p:spTgt spid="5">
                                            <p:graphicEl>
                                              <a:dgm id="{5780F939-9DC8-48BE-AAC2-9DA76E9EB032}"/>
                                            </p:graphic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
                                            <p:graphicEl>
                                              <a:dgm id="{B502DD6D-A368-455C-915E-3EFFA00E2366}"/>
                                            </p:graphicEl>
                                          </p:spTgt>
                                        </p:tgtEl>
                                        <p:attrNameLst>
                                          <p:attrName>style.visibility</p:attrName>
                                        </p:attrNameLst>
                                      </p:cBhvr>
                                      <p:to>
                                        <p:strVal val="visible"/>
                                      </p:to>
                                    </p:set>
                                    <p:animEffect transition="in" filter="fade">
                                      <p:cBhvr>
                                        <p:cTn id="16" dur="500"/>
                                        <p:tgtEl>
                                          <p:spTgt spid="5">
                                            <p:graphicEl>
                                              <a:dgm id="{B502DD6D-A368-455C-915E-3EFFA00E2366}"/>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graphicEl>
                                              <a:dgm id="{F02EC9B2-9F10-4EE5-B2F0-037C3C268A05}"/>
                                            </p:graphicEl>
                                          </p:spTgt>
                                        </p:tgtEl>
                                        <p:attrNameLst>
                                          <p:attrName>style.visibility</p:attrName>
                                        </p:attrNameLst>
                                      </p:cBhvr>
                                      <p:to>
                                        <p:strVal val="visible"/>
                                      </p:to>
                                    </p:set>
                                    <p:animEffect transition="in" filter="fade">
                                      <p:cBhvr>
                                        <p:cTn id="21" dur="500"/>
                                        <p:tgtEl>
                                          <p:spTgt spid="5">
                                            <p:graphicEl>
                                              <a:dgm id="{F02EC9B2-9F10-4EE5-B2F0-037C3C268A05}"/>
                                            </p:graphicEl>
                                          </p:spTgt>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5">
                                            <p:graphicEl>
                                              <a:dgm id="{A631DD90-8813-4EBE-8320-1086F2077F0F}"/>
                                            </p:graphicEl>
                                          </p:spTgt>
                                        </p:tgtEl>
                                        <p:attrNameLst>
                                          <p:attrName>style.visibility</p:attrName>
                                        </p:attrNameLst>
                                      </p:cBhvr>
                                      <p:to>
                                        <p:strVal val="visible"/>
                                      </p:to>
                                    </p:set>
                                    <p:animEffect transition="in" filter="fade">
                                      <p:cBhvr>
                                        <p:cTn id="25" dur="500"/>
                                        <p:tgtEl>
                                          <p:spTgt spid="5">
                                            <p:graphicEl>
                                              <a:dgm id="{A631DD90-8813-4EBE-8320-1086F2077F0F}"/>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graphicEl>
                                              <a:dgm id="{394D921D-7B55-44E6-B06B-BC04E0AB5ED1}"/>
                                            </p:graphicEl>
                                          </p:spTgt>
                                        </p:tgtEl>
                                        <p:attrNameLst>
                                          <p:attrName>style.visibility</p:attrName>
                                        </p:attrNameLst>
                                      </p:cBhvr>
                                      <p:to>
                                        <p:strVal val="visible"/>
                                      </p:to>
                                    </p:set>
                                    <p:animEffect transition="in" filter="fade">
                                      <p:cBhvr>
                                        <p:cTn id="30" dur="500"/>
                                        <p:tgtEl>
                                          <p:spTgt spid="5">
                                            <p:graphicEl>
                                              <a:dgm id="{394D921D-7B55-44E6-B06B-BC04E0AB5ED1}"/>
                                            </p:graphicEl>
                                          </p:spTgt>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5">
                                            <p:graphicEl>
                                              <a:dgm id="{F95D9256-A86A-432B-895D-A832D66478CB}"/>
                                            </p:graphicEl>
                                          </p:spTgt>
                                        </p:tgtEl>
                                        <p:attrNameLst>
                                          <p:attrName>style.visibility</p:attrName>
                                        </p:attrNameLst>
                                      </p:cBhvr>
                                      <p:to>
                                        <p:strVal val="visible"/>
                                      </p:to>
                                    </p:set>
                                    <p:animEffect transition="in" filter="fade">
                                      <p:cBhvr>
                                        <p:cTn id="34" dur="500"/>
                                        <p:tgtEl>
                                          <p:spTgt spid="5">
                                            <p:graphicEl>
                                              <a:dgm id="{F95D9256-A86A-432B-895D-A832D66478CB}"/>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
                                            <p:graphicEl>
                                              <a:dgm id="{B552D28C-F909-4E7A-A3DC-FF9019A88122}"/>
                                            </p:graphicEl>
                                          </p:spTgt>
                                        </p:tgtEl>
                                        <p:attrNameLst>
                                          <p:attrName>style.visibility</p:attrName>
                                        </p:attrNameLst>
                                      </p:cBhvr>
                                      <p:to>
                                        <p:strVal val="visible"/>
                                      </p:to>
                                    </p:set>
                                    <p:animEffect transition="in" filter="fade">
                                      <p:cBhvr>
                                        <p:cTn id="39" dur="500"/>
                                        <p:tgtEl>
                                          <p:spTgt spid="5">
                                            <p:graphicEl>
                                              <a:dgm id="{B552D28C-F909-4E7A-A3DC-FF9019A88122}"/>
                                            </p:graphicEl>
                                          </p:spTgt>
                                        </p:tgtEl>
                                      </p:cBhvr>
                                    </p:animEffec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5">
                                            <p:graphicEl>
                                              <a:dgm id="{5A06D230-0267-4BC3-AE00-F2C8AE95D537}"/>
                                            </p:graphicEl>
                                          </p:spTgt>
                                        </p:tgtEl>
                                        <p:attrNameLst>
                                          <p:attrName>style.visibility</p:attrName>
                                        </p:attrNameLst>
                                      </p:cBhvr>
                                      <p:to>
                                        <p:strVal val="visible"/>
                                      </p:to>
                                    </p:set>
                                    <p:animEffect transition="in" filter="fade">
                                      <p:cBhvr>
                                        <p:cTn id="43" dur="500"/>
                                        <p:tgtEl>
                                          <p:spTgt spid="5">
                                            <p:graphicEl>
                                              <a:dgm id="{5A06D230-0267-4BC3-AE00-F2C8AE95D537}"/>
                                            </p:graphic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5">
                                            <p:graphicEl>
                                              <a:dgm id="{1E5BC5B4-2C8E-44F8-B550-DD25346FA643}"/>
                                            </p:graphicEl>
                                          </p:spTgt>
                                        </p:tgtEl>
                                        <p:attrNameLst>
                                          <p:attrName>style.visibility</p:attrName>
                                        </p:attrNameLst>
                                      </p:cBhvr>
                                      <p:to>
                                        <p:strVal val="visible"/>
                                      </p:to>
                                    </p:set>
                                    <p:animEffect transition="in" filter="fade">
                                      <p:cBhvr>
                                        <p:cTn id="48" dur="500"/>
                                        <p:tgtEl>
                                          <p:spTgt spid="5">
                                            <p:graphicEl>
                                              <a:dgm id="{1E5BC5B4-2C8E-44F8-B550-DD25346FA643}"/>
                                            </p:graphicEl>
                                          </p:spTgt>
                                        </p:tgtEl>
                                      </p:cBhvr>
                                    </p:animEffect>
                                  </p:childTnLst>
                                </p:cTn>
                              </p:par>
                            </p:childTnLst>
                          </p:cTn>
                        </p:par>
                        <p:par>
                          <p:cTn id="49" fill="hold">
                            <p:stCondLst>
                              <p:cond delay="500"/>
                            </p:stCondLst>
                            <p:childTnLst>
                              <p:par>
                                <p:cTn id="50" presetID="10" presetClass="entr" presetSubtype="0" fill="hold" grpId="0" nodeType="afterEffect">
                                  <p:stCondLst>
                                    <p:cond delay="0"/>
                                  </p:stCondLst>
                                  <p:childTnLst>
                                    <p:set>
                                      <p:cBhvr>
                                        <p:cTn id="51" dur="1" fill="hold">
                                          <p:stCondLst>
                                            <p:cond delay="0"/>
                                          </p:stCondLst>
                                        </p:cTn>
                                        <p:tgtEl>
                                          <p:spTgt spid="5">
                                            <p:graphicEl>
                                              <a:dgm id="{8153E375-18DD-4E7F-AAE6-82BFEA16E8FC}"/>
                                            </p:graphicEl>
                                          </p:spTgt>
                                        </p:tgtEl>
                                        <p:attrNameLst>
                                          <p:attrName>style.visibility</p:attrName>
                                        </p:attrNameLst>
                                      </p:cBhvr>
                                      <p:to>
                                        <p:strVal val="visible"/>
                                      </p:to>
                                    </p:set>
                                    <p:animEffect transition="in" filter="fade">
                                      <p:cBhvr>
                                        <p:cTn id="52" dur="500"/>
                                        <p:tgtEl>
                                          <p:spTgt spid="5">
                                            <p:graphicEl>
                                              <a:dgm id="{8153E375-18DD-4E7F-AAE6-82BFEA16E8FC}"/>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graphicEl>
                                              <a:dgm id="{013BF06B-F653-42A7-8034-67272060701F}"/>
                                            </p:graphicEl>
                                          </p:spTgt>
                                        </p:tgtEl>
                                        <p:attrNameLst>
                                          <p:attrName>style.visibility</p:attrName>
                                        </p:attrNameLst>
                                      </p:cBhvr>
                                      <p:to>
                                        <p:strVal val="visible"/>
                                      </p:to>
                                    </p:set>
                                    <p:animEffect transition="in" filter="fade">
                                      <p:cBhvr>
                                        <p:cTn id="57" dur="500"/>
                                        <p:tgtEl>
                                          <p:spTgt spid="5">
                                            <p:graphicEl>
                                              <a:dgm id="{013BF06B-F653-42A7-8034-67272060701F}"/>
                                            </p:graphicEl>
                                          </p:spTgt>
                                        </p:tgtEl>
                                      </p:cBhvr>
                                    </p:animEffect>
                                  </p:childTnLst>
                                </p:cTn>
                              </p:par>
                            </p:childTnLst>
                          </p:cTn>
                        </p:par>
                        <p:par>
                          <p:cTn id="58" fill="hold">
                            <p:stCondLst>
                              <p:cond delay="500"/>
                            </p:stCondLst>
                            <p:childTnLst>
                              <p:par>
                                <p:cTn id="59" presetID="10" presetClass="entr" presetSubtype="0" fill="hold" grpId="0" nodeType="afterEffect">
                                  <p:stCondLst>
                                    <p:cond delay="0"/>
                                  </p:stCondLst>
                                  <p:childTnLst>
                                    <p:set>
                                      <p:cBhvr>
                                        <p:cTn id="60" dur="1" fill="hold">
                                          <p:stCondLst>
                                            <p:cond delay="0"/>
                                          </p:stCondLst>
                                        </p:cTn>
                                        <p:tgtEl>
                                          <p:spTgt spid="5">
                                            <p:graphicEl>
                                              <a:dgm id="{4C7A4A85-6FCA-4C49-BFBF-A2E1A0B3896B}"/>
                                            </p:graphicEl>
                                          </p:spTgt>
                                        </p:tgtEl>
                                        <p:attrNameLst>
                                          <p:attrName>style.visibility</p:attrName>
                                        </p:attrNameLst>
                                      </p:cBhvr>
                                      <p:to>
                                        <p:strVal val="visible"/>
                                      </p:to>
                                    </p:set>
                                    <p:animEffect transition="in" filter="fade">
                                      <p:cBhvr>
                                        <p:cTn id="61" dur="500"/>
                                        <p:tgtEl>
                                          <p:spTgt spid="5">
                                            <p:graphicEl>
                                              <a:dgm id="{4C7A4A85-6FCA-4C49-BFBF-A2E1A0B3896B}"/>
                                            </p:graphic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5">
                                            <p:graphicEl>
                                              <a:dgm id="{709322B3-5B90-499D-9F23-789761449487}"/>
                                            </p:graphicEl>
                                          </p:spTgt>
                                        </p:tgtEl>
                                        <p:attrNameLst>
                                          <p:attrName>style.visibility</p:attrName>
                                        </p:attrNameLst>
                                      </p:cBhvr>
                                      <p:to>
                                        <p:strVal val="visible"/>
                                      </p:to>
                                    </p:set>
                                    <p:animEffect transition="in" filter="fade">
                                      <p:cBhvr>
                                        <p:cTn id="66" dur="500"/>
                                        <p:tgtEl>
                                          <p:spTgt spid="5">
                                            <p:graphicEl>
                                              <a:dgm id="{709322B3-5B90-499D-9F23-789761449487}"/>
                                            </p:graphicEl>
                                          </p:spTgt>
                                        </p:tgtEl>
                                      </p:cBhvr>
                                    </p:animEffect>
                                  </p:childTnLst>
                                </p:cTn>
                              </p:par>
                            </p:childTnLst>
                          </p:cTn>
                        </p:par>
                        <p:par>
                          <p:cTn id="67" fill="hold">
                            <p:stCondLst>
                              <p:cond delay="500"/>
                            </p:stCondLst>
                            <p:childTnLst>
                              <p:par>
                                <p:cTn id="68" presetID="10" presetClass="entr" presetSubtype="0" fill="hold" grpId="0" nodeType="afterEffect">
                                  <p:stCondLst>
                                    <p:cond delay="0"/>
                                  </p:stCondLst>
                                  <p:childTnLst>
                                    <p:set>
                                      <p:cBhvr>
                                        <p:cTn id="69" dur="1" fill="hold">
                                          <p:stCondLst>
                                            <p:cond delay="0"/>
                                          </p:stCondLst>
                                        </p:cTn>
                                        <p:tgtEl>
                                          <p:spTgt spid="5">
                                            <p:graphicEl>
                                              <a:dgm id="{FB6F5B61-2DEA-473A-AEF1-91485647C2CD}"/>
                                            </p:graphicEl>
                                          </p:spTgt>
                                        </p:tgtEl>
                                        <p:attrNameLst>
                                          <p:attrName>style.visibility</p:attrName>
                                        </p:attrNameLst>
                                      </p:cBhvr>
                                      <p:to>
                                        <p:strVal val="visible"/>
                                      </p:to>
                                    </p:set>
                                    <p:animEffect transition="in" filter="fade">
                                      <p:cBhvr>
                                        <p:cTn id="70" dur="500"/>
                                        <p:tgtEl>
                                          <p:spTgt spid="5">
                                            <p:graphicEl>
                                              <a:dgm id="{FB6F5B61-2DEA-473A-AEF1-91485647C2CD}"/>
                                            </p:graphic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5">
                                            <p:graphicEl>
                                              <a:dgm id="{E8D79373-3523-4CCA-BD46-4A5BF42241CB}"/>
                                            </p:graphicEl>
                                          </p:spTgt>
                                        </p:tgtEl>
                                        <p:attrNameLst>
                                          <p:attrName>style.visibility</p:attrName>
                                        </p:attrNameLst>
                                      </p:cBhvr>
                                      <p:to>
                                        <p:strVal val="visible"/>
                                      </p:to>
                                    </p:set>
                                    <p:animEffect transition="in" filter="fade">
                                      <p:cBhvr>
                                        <p:cTn id="75" dur="500"/>
                                        <p:tgtEl>
                                          <p:spTgt spid="5">
                                            <p:graphicEl>
                                              <a:dgm id="{E8D79373-3523-4CCA-BD46-4A5BF42241CB}"/>
                                            </p:graphicEl>
                                          </p:spTgt>
                                        </p:tgtEl>
                                      </p:cBhvr>
                                    </p:animEffect>
                                  </p:childTnLst>
                                </p:cTn>
                              </p:par>
                            </p:childTnLst>
                          </p:cTn>
                        </p:par>
                        <p:par>
                          <p:cTn id="76" fill="hold">
                            <p:stCondLst>
                              <p:cond delay="500"/>
                            </p:stCondLst>
                            <p:childTnLst>
                              <p:par>
                                <p:cTn id="77" presetID="10" presetClass="entr" presetSubtype="0" fill="hold" grpId="0" nodeType="afterEffect">
                                  <p:stCondLst>
                                    <p:cond delay="0"/>
                                  </p:stCondLst>
                                  <p:childTnLst>
                                    <p:set>
                                      <p:cBhvr>
                                        <p:cTn id="78" dur="1" fill="hold">
                                          <p:stCondLst>
                                            <p:cond delay="0"/>
                                          </p:stCondLst>
                                        </p:cTn>
                                        <p:tgtEl>
                                          <p:spTgt spid="5">
                                            <p:graphicEl>
                                              <a:dgm id="{04FCFB43-5C4F-41C2-B48E-181DD9922CAA}"/>
                                            </p:graphicEl>
                                          </p:spTgt>
                                        </p:tgtEl>
                                        <p:attrNameLst>
                                          <p:attrName>style.visibility</p:attrName>
                                        </p:attrNameLst>
                                      </p:cBhvr>
                                      <p:to>
                                        <p:strVal val="visible"/>
                                      </p:to>
                                    </p:set>
                                    <p:animEffect transition="in" filter="fade">
                                      <p:cBhvr>
                                        <p:cTn id="79" dur="500"/>
                                        <p:tgtEl>
                                          <p:spTgt spid="5">
                                            <p:graphicEl>
                                              <a:dgm id="{04FCFB43-5C4F-41C2-B48E-181DD9922CAA}"/>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5">
                                            <p:graphicEl>
                                              <a:dgm id="{BB5761E4-A6EF-48C0-9BD1-55BD23938978}"/>
                                            </p:graphicEl>
                                          </p:spTgt>
                                        </p:tgtEl>
                                        <p:attrNameLst>
                                          <p:attrName>style.visibility</p:attrName>
                                        </p:attrNameLst>
                                      </p:cBhvr>
                                      <p:to>
                                        <p:strVal val="visible"/>
                                      </p:to>
                                    </p:set>
                                    <p:animEffect transition="in" filter="fade">
                                      <p:cBhvr>
                                        <p:cTn id="84" dur="500"/>
                                        <p:tgtEl>
                                          <p:spTgt spid="5">
                                            <p:graphicEl>
                                              <a:dgm id="{BB5761E4-A6EF-48C0-9BD1-55BD23938978}"/>
                                            </p:graphicEl>
                                          </p:spTgt>
                                        </p:tgtEl>
                                      </p:cBhvr>
                                    </p:animEffect>
                                  </p:childTnLst>
                                </p:cTn>
                              </p:par>
                            </p:childTnLst>
                          </p:cTn>
                        </p:par>
                        <p:par>
                          <p:cTn id="85" fill="hold">
                            <p:stCondLst>
                              <p:cond delay="500"/>
                            </p:stCondLst>
                            <p:childTnLst>
                              <p:par>
                                <p:cTn id="86" presetID="10" presetClass="entr" presetSubtype="0" fill="hold" grpId="0" nodeType="afterEffect">
                                  <p:stCondLst>
                                    <p:cond delay="0"/>
                                  </p:stCondLst>
                                  <p:childTnLst>
                                    <p:set>
                                      <p:cBhvr>
                                        <p:cTn id="87" dur="1" fill="hold">
                                          <p:stCondLst>
                                            <p:cond delay="0"/>
                                          </p:stCondLst>
                                        </p:cTn>
                                        <p:tgtEl>
                                          <p:spTgt spid="5">
                                            <p:graphicEl>
                                              <a:dgm id="{FEDBCF7E-2CFF-41AD-8574-917D215D43E9}"/>
                                            </p:graphicEl>
                                          </p:spTgt>
                                        </p:tgtEl>
                                        <p:attrNameLst>
                                          <p:attrName>style.visibility</p:attrName>
                                        </p:attrNameLst>
                                      </p:cBhvr>
                                      <p:to>
                                        <p:strVal val="visible"/>
                                      </p:to>
                                    </p:set>
                                    <p:animEffect transition="in" filter="fade">
                                      <p:cBhvr>
                                        <p:cTn id="88" dur="500"/>
                                        <p:tgtEl>
                                          <p:spTgt spid="5">
                                            <p:graphicEl>
                                              <a:dgm id="{FEDBCF7E-2CFF-41AD-8574-917D215D43E9}"/>
                                            </p:graphic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5">
                                            <p:graphicEl>
                                              <a:dgm id="{6BCB5BC8-F86C-414B-A8AD-71D92D93672F}"/>
                                            </p:graphicEl>
                                          </p:spTgt>
                                        </p:tgtEl>
                                        <p:attrNameLst>
                                          <p:attrName>style.visibility</p:attrName>
                                        </p:attrNameLst>
                                      </p:cBhvr>
                                      <p:to>
                                        <p:strVal val="visible"/>
                                      </p:to>
                                    </p:set>
                                    <p:animEffect transition="in" filter="fade">
                                      <p:cBhvr>
                                        <p:cTn id="93" dur="500"/>
                                        <p:tgtEl>
                                          <p:spTgt spid="5">
                                            <p:graphicEl>
                                              <a:dgm id="{6BCB5BC8-F86C-414B-A8AD-71D92D93672F}"/>
                                            </p:graphicEl>
                                          </p:spTgt>
                                        </p:tgtEl>
                                      </p:cBhvr>
                                    </p:animEffect>
                                  </p:childTnLst>
                                </p:cTn>
                              </p:par>
                            </p:childTnLst>
                          </p:cTn>
                        </p:par>
                        <p:par>
                          <p:cTn id="94" fill="hold">
                            <p:stCondLst>
                              <p:cond delay="500"/>
                            </p:stCondLst>
                            <p:childTnLst>
                              <p:par>
                                <p:cTn id="95" presetID="10" presetClass="entr" presetSubtype="0" fill="hold" grpId="0" nodeType="afterEffect">
                                  <p:stCondLst>
                                    <p:cond delay="0"/>
                                  </p:stCondLst>
                                  <p:childTnLst>
                                    <p:set>
                                      <p:cBhvr>
                                        <p:cTn id="96" dur="1" fill="hold">
                                          <p:stCondLst>
                                            <p:cond delay="0"/>
                                          </p:stCondLst>
                                        </p:cTn>
                                        <p:tgtEl>
                                          <p:spTgt spid="5">
                                            <p:graphicEl>
                                              <a:dgm id="{D9FAA2B5-557F-4513-A3CF-C0F82E13B674}"/>
                                            </p:graphicEl>
                                          </p:spTgt>
                                        </p:tgtEl>
                                        <p:attrNameLst>
                                          <p:attrName>style.visibility</p:attrName>
                                        </p:attrNameLst>
                                      </p:cBhvr>
                                      <p:to>
                                        <p:strVal val="visible"/>
                                      </p:to>
                                    </p:set>
                                    <p:animEffect transition="in" filter="fade">
                                      <p:cBhvr>
                                        <p:cTn id="97" dur="500"/>
                                        <p:tgtEl>
                                          <p:spTgt spid="5">
                                            <p:graphicEl>
                                              <a:dgm id="{D9FAA2B5-557F-4513-A3CF-C0F82E13B674}"/>
                                            </p:graphic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5">
                                            <p:graphicEl>
                                              <a:dgm id="{F5410FA9-483E-45B1-8D7D-785E32946F63}"/>
                                            </p:graphicEl>
                                          </p:spTgt>
                                        </p:tgtEl>
                                        <p:attrNameLst>
                                          <p:attrName>style.visibility</p:attrName>
                                        </p:attrNameLst>
                                      </p:cBhvr>
                                      <p:to>
                                        <p:strVal val="visible"/>
                                      </p:to>
                                    </p:set>
                                    <p:animEffect transition="in" filter="fade">
                                      <p:cBhvr>
                                        <p:cTn id="102" dur="500"/>
                                        <p:tgtEl>
                                          <p:spTgt spid="5">
                                            <p:graphicEl>
                                              <a:dgm id="{F5410FA9-483E-45B1-8D7D-785E32946F63}"/>
                                            </p:graphicEl>
                                          </p:spTgt>
                                        </p:tgtEl>
                                      </p:cBhvr>
                                    </p:animEffect>
                                  </p:childTnLst>
                                </p:cTn>
                              </p:par>
                            </p:childTnLst>
                          </p:cTn>
                        </p:par>
                        <p:par>
                          <p:cTn id="103" fill="hold">
                            <p:stCondLst>
                              <p:cond delay="500"/>
                            </p:stCondLst>
                            <p:childTnLst>
                              <p:par>
                                <p:cTn id="104" presetID="10" presetClass="entr" presetSubtype="0" fill="hold" grpId="0" nodeType="afterEffect">
                                  <p:stCondLst>
                                    <p:cond delay="0"/>
                                  </p:stCondLst>
                                  <p:childTnLst>
                                    <p:set>
                                      <p:cBhvr>
                                        <p:cTn id="105" dur="1" fill="hold">
                                          <p:stCondLst>
                                            <p:cond delay="0"/>
                                          </p:stCondLst>
                                        </p:cTn>
                                        <p:tgtEl>
                                          <p:spTgt spid="5">
                                            <p:graphicEl>
                                              <a:dgm id="{39D7693F-A4D8-4CCC-8414-F1D8F20FE9DA}"/>
                                            </p:graphicEl>
                                          </p:spTgt>
                                        </p:tgtEl>
                                        <p:attrNameLst>
                                          <p:attrName>style.visibility</p:attrName>
                                        </p:attrNameLst>
                                      </p:cBhvr>
                                      <p:to>
                                        <p:strVal val="visible"/>
                                      </p:to>
                                    </p:set>
                                    <p:animEffect transition="in" filter="fade">
                                      <p:cBhvr>
                                        <p:cTn id="106" dur="500"/>
                                        <p:tgtEl>
                                          <p:spTgt spid="5">
                                            <p:graphicEl>
                                              <a:dgm id="{39D7693F-A4D8-4CCC-8414-F1D8F20FE9DA}"/>
                                            </p:graphicEl>
                                          </p:spTgt>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5">
                                            <p:graphicEl>
                                              <a:dgm id="{56A322D3-1DF8-44F6-82A1-D3E28288E22F}"/>
                                            </p:graphicEl>
                                          </p:spTgt>
                                        </p:tgtEl>
                                        <p:attrNameLst>
                                          <p:attrName>style.visibility</p:attrName>
                                        </p:attrNameLst>
                                      </p:cBhvr>
                                      <p:to>
                                        <p:strVal val="visible"/>
                                      </p:to>
                                    </p:set>
                                    <p:animEffect transition="in" filter="fade">
                                      <p:cBhvr>
                                        <p:cTn id="111" dur="500"/>
                                        <p:tgtEl>
                                          <p:spTgt spid="5">
                                            <p:graphicEl>
                                              <a:dgm id="{56A322D3-1DF8-44F6-82A1-D3E28288E22F}"/>
                                            </p:graphicEl>
                                          </p:spTgt>
                                        </p:tgtEl>
                                      </p:cBhvr>
                                    </p:animEffect>
                                  </p:childTnLst>
                                </p:cTn>
                              </p:par>
                            </p:childTnLst>
                          </p:cTn>
                        </p:par>
                        <p:par>
                          <p:cTn id="112" fill="hold">
                            <p:stCondLst>
                              <p:cond delay="500"/>
                            </p:stCondLst>
                            <p:childTnLst>
                              <p:par>
                                <p:cTn id="113" presetID="10" presetClass="entr" presetSubtype="0" fill="hold" grpId="0" nodeType="afterEffect">
                                  <p:stCondLst>
                                    <p:cond delay="0"/>
                                  </p:stCondLst>
                                  <p:childTnLst>
                                    <p:set>
                                      <p:cBhvr>
                                        <p:cTn id="114" dur="1" fill="hold">
                                          <p:stCondLst>
                                            <p:cond delay="0"/>
                                          </p:stCondLst>
                                        </p:cTn>
                                        <p:tgtEl>
                                          <p:spTgt spid="5">
                                            <p:graphicEl>
                                              <a:dgm id="{997B9586-86C7-4132-ABEF-B66920AA845A}"/>
                                            </p:graphicEl>
                                          </p:spTgt>
                                        </p:tgtEl>
                                        <p:attrNameLst>
                                          <p:attrName>style.visibility</p:attrName>
                                        </p:attrNameLst>
                                      </p:cBhvr>
                                      <p:to>
                                        <p:strVal val="visible"/>
                                      </p:to>
                                    </p:set>
                                    <p:animEffect transition="in" filter="fade">
                                      <p:cBhvr>
                                        <p:cTn id="115" dur="500"/>
                                        <p:tgtEl>
                                          <p:spTgt spid="5">
                                            <p:graphicEl>
                                              <a:dgm id="{997B9586-86C7-4132-ABEF-B66920AA845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Suggested Agenda Items By CAB Level</a:t>
            </a:r>
            <a:endParaRPr lang="en-US" b="1" dirty="0"/>
          </a:p>
        </p:txBody>
      </p:sp>
      <p:graphicFrame>
        <p:nvGraphicFramePr>
          <p:cNvPr id="6" name="Diagram 5"/>
          <p:cNvGraphicFramePr/>
          <p:nvPr>
            <p:extLst>
              <p:ext uri="{D42A27DB-BD31-4B8C-83A1-F6EECF244321}">
                <p14:modId xmlns:p14="http://schemas.microsoft.com/office/powerpoint/2010/main" val="2627048203"/>
              </p:ext>
            </p:extLst>
          </p:nvPr>
        </p:nvGraphicFramePr>
        <p:xfrm>
          <a:off x="462774" y="1150199"/>
          <a:ext cx="8218449" cy="4603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F6FAF79-B0D9-444A-ABDC-4F1DB8DFCFE0}" type="slidenum">
              <a:rPr lang="en-US" smtClean="0"/>
              <a:t>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91328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22795</TotalTime>
  <Words>1829</Words>
  <Application>Microsoft Office PowerPoint</Application>
  <PresentationFormat>On-screen Show (4:3)</PresentationFormat>
  <Paragraphs>441</Paragraphs>
  <Slides>28</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ＭＳ Ｐゴシック</vt:lpstr>
      <vt:lpstr>Arial</vt:lpstr>
      <vt:lpstr>Calibri</vt:lpstr>
      <vt:lpstr>Calibri Light</vt:lpstr>
      <vt:lpstr>Cambria Math</vt:lpstr>
      <vt:lpstr>Symbol</vt:lpstr>
      <vt:lpstr>Times New Roman</vt:lpstr>
      <vt:lpstr>Wingdings</vt:lpstr>
      <vt:lpstr>Office Theme</vt:lpstr>
      <vt:lpstr>Corrective Action Board Overview</vt:lpstr>
      <vt:lpstr>What is a Corrective Action Board?</vt:lpstr>
      <vt:lpstr>Purpose</vt:lpstr>
      <vt:lpstr>CAB Guidelines</vt:lpstr>
      <vt:lpstr>Business Rhythm Two Tier</vt:lpstr>
      <vt:lpstr>Business Rhythm Three Tier </vt:lpstr>
      <vt:lpstr>Roles &amp; Responsibilities </vt:lpstr>
      <vt:lpstr>General Topics</vt:lpstr>
      <vt:lpstr>Suggested Agenda Items By CAB Level</vt:lpstr>
      <vt:lpstr>Suggested Agenda Items By CAB Level</vt:lpstr>
      <vt:lpstr>Senior Level CAB</vt:lpstr>
      <vt:lpstr>Examples of Charts for CAB</vt:lpstr>
      <vt:lpstr>Open Action Items</vt:lpstr>
      <vt:lpstr>Example 4 Blocker</vt:lpstr>
      <vt:lpstr>Measuring Supplier Performance</vt:lpstr>
      <vt:lpstr>PowerPoint Presentation</vt:lpstr>
      <vt:lpstr>Escapes/Stock Purges</vt:lpstr>
      <vt:lpstr>Scrap and Rework Costs</vt:lpstr>
      <vt:lpstr>Defects Per Unit (DPU)</vt:lpstr>
      <vt:lpstr>Scrap</vt:lpstr>
      <vt:lpstr>SCAR Performance</vt:lpstr>
      <vt:lpstr>Escape Tracking</vt:lpstr>
      <vt:lpstr>Additional Slides</vt:lpstr>
      <vt:lpstr>Corrective Action Process</vt:lpstr>
      <vt:lpstr>Fishbone Analysis Method</vt:lpstr>
      <vt:lpstr>Fishbone/ Fault Tree Rationale</vt:lpstr>
      <vt:lpstr>5-Why’s Method</vt:lpstr>
      <vt:lpstr>Acronyms</vt:lpstr>
    </vt:vector>
  </TitlesOfParts>
  <Company>Lockheed Martin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Hintzel, Shelby K</dc:creator>
  <cp:lastModifiedBy>de la Vega, Oscar</cp:lastModifiedBy>
  <cp:revision>233</cp:revision>
  <cp:lastPrinted>2016-04-26T14:14:13Z</cp:lastPrinted>
  <dcterms:created xsi:type="dcterms:W3CDTF">2016-02-24T21:36:27Z</dcterms:created>
  <dcterms:modified xsi:type="dcterms:W3CDTF">2017-02-27T16:16:00Z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ACCT04\e311236</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bool>true</vt:bool>
  </property>
  <property fmtid="{D5CDD505-2E9C-101B-9397-08002B2CF9AE}" pid="8" name="Allow Footer Overwrite">
    <vt:bool>true</vt:bool>
  </property>
  <property fmtid="{D5CDD505-2E9C-101B-9397-08002B2CF9AE}" pid="9" name="Multiple Selected">
    <vt:lpwstr>-1</vt:lpwstr>
  </property>
  <property fmtid="{D5CDD505-2E9C-101B-9397-08002B2CF9AE}" pid="10" name="SIPLongWording">
    <vt:lpwstr/>
  </property>
  <property fmtid="{D5CDD505-2E9C-101B-9397-08002B2CF9AE}" pid="11" name="checkedProgramsCount">
    <vt:i4>0</vt:i4>
  </property>
  <property fmtid="{D5CDD505-2E9C-101B-9397-08002B2CF9AE}" pid="12" name="ExpCountry">
    <vt:lpwstr/>
  </property>
</Properties>
</file>