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80" r:id="rId6"/>
    <p:sldId id="257" r:id="rId7"/>
    <p:sldId id="258" r:id="rId8"/>
    <p:sldId id="259" r:id="rId9"/>
    <p:sldId id="27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2160" userDrawn="1">
          <p15:clr>
            <a:srgbClr val="A4A3A4"/>
          </p15:clr>
        </p15:guide>
        <p15:guide id="4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F6C"/>
    <a:srgbClr val="63666A"/>
    <a:srgbClr val="00A3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31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59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B0925-D018-4694-8BD2-B89F172BCC04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51C376-EA5F-40EB-B5C9-F210D82C3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87536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F5D99-016A-414A-B5D0-2B391DB0FAA8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5F514-E216-4B0B-9B33-6FEA2EC08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8886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4"/>
          <p:cNvSpPr>
            <a:spLocks noGrp="1"/>
          </p:cNvSpPr>
          <p:nvPr>
            <p:ph type="body" sz="quarter" idx="12" hasCustomPrompt="1"/>
          </p:nvPr>
        </p:nvSpPr>
        <p:spPr>
          <a:xfrm>
            <a:off x="753989" y="4158597"/>
            <a:ext cx="10684021" cy="612333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baseline="0">
                <a:solidFill>
                  <a:srgbClr val="002F6C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Presenter’s Full Name</a:t>
            </a:r>
            <a:br>
              <a:rPr lang="en-US" dirty="0"/>
            </a:br>
            <a:r>
              <a:rPr lang="en-US" dirty="0"/>
              <a:t>Job Title</a:t>
            </a:r>
          </a:p>
          <a:p>
            <a:pPr lvl="0"/>
            <a:endParaRPr lang="en-US" dirty="0"/>
          </a:p>
        </p:txBody>
      </p:sp>
      <p:sp>
        <p:nvSpPr>
          <p:cNvPr id="28" name="Text Placeholder 24"/>
          <p:cNvSpPr>
            <a:spLocks noGrp="1"/>
          </p:cNvSpPr>
          <p:nvPr>
            <p:ph type="body" sz="quarter" idx="13" hasCustomPrompt="1"/>
          </p:nvPr>
        </p:nvSpPr>
        <p:spPr>
          <a:xfrm>
            <a:off x="753989" y="3694076"/>
            <a:ext cx="10684021" cy="3746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 baseline="0">
                <a:solidFill>
                  <a:srgbClr val="002F6C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Location/Date</a:t>
            </a:r>
          </a:p>
        </p:txBody>
      </p:sp>
      <p:sp>
        <p:nvSpPr>
          <p:cNvPr id="10" name="Text Placeholder 2"/>
          <p:cNvSpPr txBox="1">
            <a:spLocks/>
          </p:cNvSpPr>
          <p:nvPr userDrawn="1"/>
        </p:nvSpPr>
        <p:spPr>
          <a:xfrm>
            <a:off x="4363742" y="6478683"/>
            <a:ext cx="3463048" cy="28575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9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rgbClr val="002F6C"/>
                </a:solidFill>
              </a:rPr>
              <a:t>LOCKHEED MARTIN PROPRIETARY INFORMATION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B74125-F2D3-4455-9B62-BF3D58EFF6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1388" y="2121732"/>
            <a:ext cx="10676622" cy="872779"/>
          </a:xfrm>
          <a:prstGeom prst="rect">
            <a:avLst/>
          </a:prstGeom>
        </p:spPr>
        <p:txBody>
          <a:bodyPr/>
          <a:lstStyle>
            <a:lvl1pPr algn="ctr">
              <a:defRPr sz="4000" b="0">
                <a:solidFill>
                  <a:srgbClr val="002F6C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Slide</a:t>
            </a:r>
          </a:p>
        </p:txBody>
      </p:sp>
      <p:sp>
        <p:nvSpPr>
          <p:cNvPr id="26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755110" y="3084382"/>
            <a:ext cx="10684021" cy="40309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 cap="none" baseline="0">
                <a:solidFill>
                  <a:srgbClr val="002F6C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Subtitle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F7B19AF-D0B8-6F43-B011-E59F239B5F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29159" y="5014796"/>
            <a:ext cx="4948480" cy="1185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3068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8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39B9DF0C-EC2E-470C-9E6C-6675A5570B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160" y="474853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4000" b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Slide</a:t>
            </a:r>
          </a:p>
        </p:txBody>
      </p:sp>
    </p:spTree>
    <p:extLst>
      <p:ext uri="{BB962C8B-B14F-4D97-AF65-F5344CB8AC3E}">
        <p14:creationId xmlns:p14="http://schemas.microsoft.com/office/powerpoint/2010/main" val="743203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losing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145E7ED-9B35-624C-8E3C-4595BF037D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89118" y="2382826"/>
            <a:ext cx="8129417" cy="194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297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4B94-6672-4693-A6D7-D9EAFA183411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CF300-6025-4169-BF8E-9AD668E87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7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with Blue Header and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2865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7151569" y="2594573"/>
            <a:ext cx="5040431" cy="3246765"/>
          </a:xfrm>
          <a:prstGeom prst="rect">
            <a:avLst/>
          </a:prstGeom>
          <a:solidFill>
            <a:srgbClr val="FFFFFF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961851" y="2737125"/>
            <a:ext cx="4625974" cy="2961660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 tIns="91440" bIns="91440" anchor="ctr">
            <a:normAutofit/>
          </a:bodyPr>
          <a:lstStyle>
            <a:lvl1pPr marL="0" indent="0" algn="r">
              <a:lnSpc>
                <a:spcPct val="90000"/>
              </a:lnSpc>
              <a:spcBef>
                <a:spcPts val="0"/>
              </a:spcBef>
              <a:buNone/>
              <a:defRPr sz="3000" kern="1200" cap="none" baseline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message here.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5AC895-F598-4168-89AA-53841B232F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160" y="474853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Slide</a:t>
            </a:r>
          </a:p>
        </p:txBody>
      </p:sp>
    </p:spTree>
    <p:extLst>
      <p:ext uri="{BB962C8B-B14F-4D97-AF65-F5344CB8AC3E}">
        <p14:creationId xmlns:p14="http://schemas.microsoft.com/office/powerpoint/2010/main" val="154531388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8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with White Header and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0" y="-7088"/>
            <a:ext cx="12192000" cy="62865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954763" y="2737125"/>
            <a:ext cx="4625974" cy="2961660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 tIns="91440" bIns="91440" anchor="ctr">
            <a:normAutofit/>
          </a:bodyPr>
          <a:lstStyle>
            <a:lvl1pPr marL="0" indent="0" algn="r">
              <a:lnSpc>
                <a:spcPct val="90000"/>
              </a:lnSpc>
              <a:spcBef>
                <a:spcPts val="0"/>
              </a:spcBef>
              <a:buNone/>
              <a:defRPr sz="3000" kern="1200" cap="none" baseline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message here.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1B5AA1A-C1FF-4B63-9DA3-C913E87397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160" y="474853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4000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Slide</a:t>
            </a:r>
          </a:p>
        </p:txBody>
      </p:sp>
    </p:spTree>
    <p:extLst>
      <p:ext uri="{BB962C8B-B14F-4D97-AF65-F5344CB8AC3E}">
        <p14:creationId xmlns:p14="http://schemas.microsoft.com/office/powerpoint/2010/main" val="341963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with Blue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2865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EA6DCC5-4877-40C7-A5CA-38F29CCAD5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160" y="474853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Slide</a:t>
            </a:r>
          </a:p>
        </p:txBody>
      </p:sp>
    </p:spTree>
    <p:extLst>
      <p:ext uri="{BB962C8B-B14F-4D97-AF65-F5344CB8AC3E}">
        <p14:creationId xmlns:p14="http://schemas.microsoft.com/office/powerpoint/2010/main" val="3179996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with White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2865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8B1C976-236D-4BDB-B86F-53983B9790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160" y="474853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4000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Slide</a:t>
            </a:r>
          </a:p>
        </p:txBody>
      </p:sp>
    </p:spTree>
    <p:extLst>
      <p:ext uri="{BB962C8B-B14F-4D97-AF65-F5344CB8AC3E}">
        <p14:creationId xmlns:p14="http://schemas.microsoft.com/office/powerpoint/2010/main" val="2498654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without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2865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954762" y="2737125"/>
            <a:ext cx="4625974" cy="2961660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 anchor="ctr">
            <a:normAutofit/>
          </a:bodyPr>
          <a:lstStyle>
            <a:lvl1pPr marL="0" indent="0" algn="r">
              <a:lnSpc>
                <a:spcPct val="90000"/>
              </a:lnSpc>
              <a:spcBef>
                <a:spcPts val="0"/>
              </a:spcBef>
              <a:buNone/>
              <a:defRPr sz="3000" kern="1200" cap="none" baseline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message here.</a:t>
            </a:r>
          </a:p>
        </p:txBody>
      </p:sp>
    </p:spTree>
    <p:extLst>
      <p:ext uri="{BB962C8B-B14F-4D97-AF65-F5344CB8AC3E}">
        <p14:creationId xmlns:p14="http://schemas.microsoft.com/office/powerpoint/2010/main" val="247684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760E2-4A59-41CF-9D25-3932C873211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5109" y="2454765"/>
            <a:ext cx="10684021" cy="1081902"/>
          </a:xfrm>
          <a:prstGeom prst="rect">
            <a:avLst/>
          </a:prstGeom>
        </p:spPr>
        <p:txBody>
          <a:bodyPr/>
          <a:lstStyle>
            <a:lvl1pPr algn="ctr">
              <a:defRPr sz="4000" b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Slide</a:t>
            </a:r>
          </a:p>
        </p:txBody>
      </p:sp>
      <p:sp>
        <p:nvSpPr>
          <p:cNvPr id="12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755110" y="3536666"/>
            <a:ext cx="10684021" cy="6123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 cap="none" baseline="0">
                <a:solidFill>
                  <a:srgbClr val="002F6C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Transition Subtitle</a:t>
            </a:r>
          </a:p>
        </p:txBody>
      </p:sp>
    </p:spTree>
    <p:extLst>
      <p:ext uri="{BB962C8B-B14F-4D97-AF65-F5344CB8AC3E}">
        <p14:creationId xmlns:p14="http://schemas.microsoft.com/office/powerpoint/2010/main" val="23440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954763" y="2737125"/>
            <a:ext cx="4625974" cy="296166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lnSpc>
                <a:spcPct val="90000"/>
              </a:lnSpc>
              <a:spcBef>
                <a:spcPts val="0"/>
              </a:spcBef>
              <a:buNone/>
              <a:defRPr sz="3000" kern="1200" cap="none" baseline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message here.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2BD9DDB-A09A-4508-8684-E4BD4F1A45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160" y="474854"/>
            <a:ext cx="10515600" cy="836572"/>
          </a:xfrm>
          <a:prstGeom prst="rect">
            <a:avLst/>
          </a:prstGeom>
        </p:spPr>
        <p:txBody>
          <a:bodyPr/>
          <a:lstStyle>
            <a:lvl1pPr>
              <a:defRPr sz="4000" b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Slide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2" hasCustomPrompt="1"/>
          </p:nvPr>
        </p:nvSpPr>
        <p:spPr>
          <a:xfrm>
            <a:off x="533399" y="1311425"/>
            <a:ext cx="6096000" cy="438736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aseline="0">
                <a:solidFill>
                  <a:srgbClr val="63666A"/>
                </a:solidFill>
                <a:latin typeface="+mn-lt"/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 marL="3657600" indent="0">
              <a:buNone/>
              <a:defRPr/>
            </a:lvl9pPr>
          </a:lstStyle>
          <a:p>
            <a:pPr lvl="0"/>
            <a:r>
              <a:rPr lang="en-US" dirty="0"/>
              <a:t>Click to enter text.</a:t>
            </a:r>
          </a:p>
        </p:txBody>
      </p:sp>
    </p:spTree>
    <p:extLst>
      <p:ext uri="{BB962C8B-B14F-4D97-AF65-F5344CB8AC3E}">
        <p14:creationId xmlns:p14="http://schemas.microsoft.com/office/powerpoint/2010/main" val="282797275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Text with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7068170" y="2737125"/>
            <a:ext cx="4625974" cy="296166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lnSpc>
                <a:spcPct val="90000"/>
              </a:lnSpc>
              <a:spcBef>
                <a:spcPts val="0"/>
              </a:spcBef>
              <a:buNone/>
              <a:defRPr sz="3000" kern="1200" cap="none" baseline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message here.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17302EB-4139-484D-A2C3-7376F118F1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160" y="474853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4000" b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Slide</a:t>
            </a:r>
          </a:p>
        </p:txBody>
      </p:sp>
      <p:sp>
        <p:nvSpPr>
          <p:cNvPr id="11" name="Content Placeholder 12"/>
          <p:cNvSpPr>
            <a:spLocks noGrp="1"/>
          </p:cNvSpPr>
          <p:nvPr>
            <p:ph sz="quarter" idx="12" hasCustomPrompt="1"/>
          </p:nvPr>
        </p:nvSpPr>
        <p:spPr>
          <a:xfrm>
            <a:off x="533399" y="1311425"/>
            <a:ext cx="6096000" cy="438736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800" baseline="0">
                <a:solidFill>
                  <a:schemeClr val="tx1"/>
                </a:solidFill>
                <a:latin typeface="+mn-lt"/>
              </a:defRPr>
            </a:lvl1pPr>
            <a:lvl2pPr>
              <a:defRPr sz="1600">
                <a:solidFill>
                  <a:srgbClr val="63666A"/>
                </a:solidFill>
              </a:defRPr>
            </a:lvl2pPr>
            <a:lvl3pPr>
              <a:defRPr sz="1400">
                <a:solidFill>
                  <a:srgbClr val="63666A"/>
                </a:solidFill>
              </a:defRPr>
            </a:lvl3pPr>
            <a:lvl4pPr>
              <a:defRPr sz="1400">
                <a:solidFill>
                  <a:srgbClr val="63666A"/>
                </a:solidFill>
              </a:defRPr>
            </a:lvl4pPr>
            <a:lvl5pPr>
              <a:defRPr sz="1400">
                <a:solidFill>
                  <a:srgbClr val="63666A"/>
                </a:solidFill>
              </a:defRPr>
            </a:lvl5pPr>
            <a:lvl6pPr>
              <a:defRPr sz="1400">
                <a:solidFill>
                  <a:srgbClr val="63666A"/>
                </a:solidFill>
              </a:defRPr>
            </a:lvl6pPr>
            <a:lvl7pPr>
              <a:defRPr sz="1400"/>
            </a:lvl7pPr>
            <a:lvl8pPr>
              <a:defRPr sz="1400"/>
            </a:lvl8pPr>
            <a:lvl9pPr marL="3657600" indent="0">
              <a:buNone/>
              <a:defRPr/>
            </a:lvl9pPr>
          </a:lstStyle>
          <a:p>
            <a:pPr lvl="0"/>
            <a:r>
              <a:rPr lang="en-US" dirty="0"/>
              <a:t>Click to enter bulleted text.</a:t>
            </a:r>
          </a:p>
        </p:txBody>
      </p:sp>
    </p:spTree>
    <p:extLst>
      <p:ext uri="{BB962C8B-B14F-4D97-AF65-F5344CB8AC3E}">
        <p14:creationId xmlns:p14="http://schemas.microsoft.com/office/powerpoint/2010/main" val="89811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286500"/>
            <a:ext cx="12192000" cy="571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2"/>
          <p:cNvSpPr txBox="1">
            <a:spLocks/>
          </p:cNvSpPr>
          <p:nvPr userDrawn="1"/>
        </p:nvSpPr>
        <p:spPr>
          <a:xfrm>
            <a:off x="4363742" y="6478683"/>
            <a:ext cx="3463048" cy="28575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9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solidFill>
                  <a:schemeClr val="bg1"/>
                </a:solidFill>
              </a:rPr>
              <a:t>LOCKHEED MARTIN PROPRIETARY INFORMATION</a:t>
            </a:r>
          </a:p>
        </p:txBody>
      </p:sp>
      <p:sp>
        <p:nvSpPr>
          <p:cNvPr id="6" name="Text Placeholder 2"/>
          <p:cNvSpPr txBox="1">
            <a:spLocks/>
          </p:cNvSpPr>
          <p:nvPr userDrawn="1"/>
        </p:nvSpPr>
        <p:spPr>
          <a:xfrm>
            <a:off x="507668" y="6478683"/>
            <a:ext cx="3463048" cy="28575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9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900" b="1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0930" y="6392159"/>
            <a:ext cx="1479820" cy="357607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1582400" y="6464593"/>
            <a:ext cx="609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5264778-C0F2-4A1D-870D-8751F1230773}" type="slidenum">
              <a:rPr lang="en-US" sz="900" smtClean="0">
                <a:solidFill>
                  <a:schemeClr val="bg1"/>
                </a:solidFill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405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9" r:id="rId3"/>
    <p:sldLayoutId id="2147483657" r:id="rId4"/>
    <p:sldLayoutId id="2147483658" r:id="rId5"/>
    <p:sldLayoutId id="2147483651" r:id="rId6"/>
    <p:sldLayoutId id="2147483652" r:id="rId7"/>
    <p:sldLayoutId id="2147483653" r:id="rId8"/>
    <p:sldLayoutId id="2147483656" r:id="rId9"/>
    <p:sldLayoutId id="2147483654" r:id="rId10"/>
    <p:sldLayoutId id="2147483660" r:id="rId11"/>
    <p:sldLayoutId id="214748366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pos="384" userDrawn="1">
          <p15:clr>
            <a:srgbClr val="F26B43"/>
          </p15:clr>
        </p15:guide>
        <p15:guide id="3" pos="7296" userDrawn="1">
          <p15:clr>
            <a:srgbClr val="F26B43"/>
          </p15:clr>
        </p15:guide>
        <p15:guide id="4" orient="horz" pos="360" userDrawn="1">
          <p15:clr>
            <a:srgbClr val="F26B43"/>
          </p15:clr>
        </p15:guide>
        <p15:guide id="5" orient="horz" pos="2160" userDrawn="1">
          <p15:clr>
            <a:srgbClr val="F26B43"/>
          </p15:clr>
        </p15:guide>
        <p15:guide id="6" orient="horz" pos="39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4A8B6ED-1D2B-49F5-9174-A911BC9A57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81A0F8-E67C-4529-B4AC-A737FC271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sz="40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Failure Investigation Process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Fault Tree Analysis</a:t>
            </a:r>
            <a:endParaRPr lang="en-US" cap="none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47F4B36-4E10-42E3-A60C-AB7A4DB5358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718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03635" y="6530202"/>
            <a:ext cx="184731" cy="276999"/>
          </a:xfrm>
        </p:spPr>
        <p:txBody>
          <a:bodyPr wrap="none" anchor="b" anchorCtr="1">
            <a:sp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04801"/>
            <a:ext cx="7772400" cy="612775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002F6C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Failure Investigation Process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57401" y="993776"/>
            <a:ext cx="73447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Examples of tools that exist to investigate failures:</a:t>
            </a:r>
          </a:p>
          <a:p>
            <a:r>
              <a:rPr lang="en-US" dirty="0"/>
              <a:t>	</a:t>
            </a:r>
            <a:r>
              <a:rPr lang="en-US" i="1" dirty="0"/>
              <a:t>MFC tends to use Fault Tree; suppliers tend to use Fishbone Charts</a:t>
            </a:r>
          </a:p>
        </p:txBody>
      </p:sp>
      <p:pic>
        <p:nvPicPr>
          <p:cNvPr id="6" name="Picture 2" descr="http://www.envisionsoftware.com/es_imgs/Fishbone_Diagra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63130" y="2057400"/>
            <a:ext cx="4128843" cy="32004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200401" y="5498068"/>
            <a:ext cx="1601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Fishbone Chart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6248401" y="2145268"/>
            <a:ext cx="4038599" cy="2819400"/>
            <a:chOff x="1293875" y="2464896"/>
            <a:chExt cx="6783325" cy="4012104"/>
          </a:xfrm>
        </p:grpSpPr>
        <p:sp>
          <p:nvSpPr>
            <p:cNvPr id="28" name="Rectangle 3"/>
            <p:cNvSpPr>
              <a:spLocks noChangeArrowheads="1"/>
            </p:cNvSpPr>
            <p:nvPr/>
          </p:nvSpPr>
          <p:spPr bwMode="auto">
            <a:xfrm>
              <a:off x="2933495" y="2464896"/>
              <a:ext cx="3505200" cy="53340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/>
                <a:t>Failure description</a:t>
              </a:r>
            </a:p>
          </p:txBody>
        </p:sp>
        <p:sp>
          <p:nvSpPr>
            <p:cNvPr id="29" name="Rectangle 6"/>
            <p:cNvSpPr>
              <a:spLocks noChangeArrowheads="1"/>
            </p:cNvSpPr>
            <p:nvPr/>
          </p:nvSpPr>
          <p:spPr bwMode="auto">
            <a:xfrm>
              <a:off x="3058620" y="3779906"/>
              <a:ext cx="1165225" cy="38100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200" dirty="0"/>
                <a:t>2.0 R Open</a:t>
              </a:r>
            </a:p>
            <a:p>
              <a:pPr algn="ctr" eaLnBrk="0" hangingPunct="0"/>
              <a:r>
                <a:rPr lang="en-US" sz="800" dirty="0"/>
                <a:t>(POC Name)</a:t>
              </a:r>
            </a:p>
          </p:txBody>
        </p:sp>
        <p:sp>
          <p:nvSpPr>
            <p:cNvPr id="30" name="Rectangle 7"/>
            <p:cNvSpPr>
              <a:spLocks noChangeArrowheads="1"/>
            </p:cNvSpPr>
            <p:nvPr/>
          </p:nvSpPr>
          <p:spPr bwMode="auto">
            <a:xfrm>
              <a:off x="5081295" y="3785228"/>
              <a:ext cx="1211263" cy="344488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200" dirty="0"/>
                <a:t>3.0 R Open</a:t>
              </a:r>
            </a:p>
            <a:p>
              <a:pPr algn="ctr" eaLnBrk="0" hangingPunct="0"/>
              <a:r>
                <a:rPr lang="en-US" sz="800" dirty="0"/>
                <a:t>(POC Name)</a:t>
              </a:r>
            </a:p>
          </p:txBody>
        </p:sp>
        <p:sp>
          <p:nvSpPr>
            <p:cNvPr id="31" name="Rectangle 16"/>
            <p:cNvSpPr>
              <a:spLocks noChangeArrowheads="1"/>
            </p:cNvSpPr>
            <p:nvPr/>
          </p:nvSpPr>
          <p:spPr bwMode="auto">
            <a:xfrm>
              <a:off x="3058620" y="4141856"/>
              <a:ext cx="1165225" cy="685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09728" anchor="ctr"/>
            <a:lstStyle/>
            <a:p>
              <a:pPr algn="ctr" eaLnBrk="0" hangingPunct="0"/>
              <a:r>
                <a:rPr lang="en-US" sz="1400" dirty="0"/>
                <a:t>Cause 2</a:t>
              </a:r>
            </a:p>
          </p:txBody>
        </p:sp>
        <p:sp>
          <p:nvSpPr>
            <p:cNvPr id="32" name="Rectangle 20"/>
            <p:cNvSpPr>
              <a:spLocks noChangeArrowheads="1"/>
            </p:cNvSpPr>
            <p:nvPr/>
          </p:nvSpPr>
          <p:spPr bwMode="auto">
            <a:xfrm>
              <a:off x="5081295" y="4129716"/>
              <a:ext cx="1211263" cy="69056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09728" anchor="ctr"/>
            <a:lstStyle/>
            <a:p>
              <a:pPr algn="ctr" eaLnBrk="0" hangingPunct="0"/>
              <a:r>
                <a:rPr lang="en-US" sz="1400" dirty="0"/>
                <a:t>Cause 3</a:t>
              </a:r>
            </a:p>
          </p:txBody>
        </p:sp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1293875" y="3780933"/>
              <a:ext cx="1165225" cy="38100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050" dirty="0"/>
            </a:p>
            <a:p>
              <a:pPr algn="ctr" eaLnBrk="0" hangingPunct="0"/>
              <a:r>
                <a:rPr lang="en-US" sz="1200" dirty="0"/>
                <a:t>1.0 R Open</a:t>
              </a:r>
            </a:p>
            <a:p>
              <a:pPr algn="ctr" eaLnBrk="0" hangingPunct="0"/>
              <a:r>
                <a:rPr lang="en-US" sz="700" dirty="0"/>
                <a:t>(POC Name)</a:t>
              </a:r>
            </a:p>
            <a:p>
              <a:pPr algn="ctr" eaLnBrk="0" hangingPunct="0"/>
              <a:r>
                <a:rPr lang="en-US" sz="1050" dirty="0"/>
                <a:t> 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1293875" y="4161933"/>
              <a:ext cx="1165225" cy="685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09728" anchor="ctr"/>
            <a:lstStyle/>
            <a:p>
              <a:pPr algn="ctr" eaLnBrk="0" hangingPunct="0"/>
              <a:r>
                <a:rPr lang="en-US" sz="1400" dirty="0"/>
                <a:t>Cause 1</a:t>
              </a:r>
            </a:p>
          </p:txBody>
        </p:sp>
        <p:sp>
          <p:nvSpPr>
            <p:cNvPr id="35" name="Rectangle 7"/>
            <p:cNvSpPr>
              <a:spLocks noChangeArrowheads="1"/>
            </p:cNvSpPr>
            <p:nvPr/>
          </p:nvSpPr>
          <p:spPr bwMode="auto">
            <a:xfrm>
              <a:off x="6864350" y="3794193"/>
              <a:ext cx="1212850" cy="344488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/>
                <a:t>4.0 R Open</a:t>
              </a:r>
            </a:p>
            <a:p>
              <a:pPr algn="ctr" eaLnBrk="0" hangingPunct="0"/>
              <a:r>
                <a:rPr lang="en-US" sz="800" dirty="0"/>
                <a:t>(POC Name)</a:t>
              </a:r>
            </a:p>
          </p:txBody>
        </p:sp>
        <p:sp>
          <p:nvSpPr>
            <p:cNvPr id="36" name="Rectangle 20"/>
            <p:cNvSpPr>
              <a:spLocks noChangeArrowheads="1"/>
            </p:cNvSpPr>
            <p:nvPr/>
          </p:nvSpPr>
          <p:spPr bwMode="auto">
            <a:xfrm>
              <a:off x="6864350" y="4138681"/>
              <a:ext cx="1212850" cy="69056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09728" anchor="ctr"/>
            <a:lstStyle/>
            <a:p>
              <a:pPr algn="ctr" eaLnBrk="0" hangingPunct="0"/>
              <a:r>
                <a:rPr lang="en-US" sz="1400" dirty="0"/>
                <a:t>Cause 4</a:t>
              </a:r>
            </a:p>
          </p:txBody>
        </p:sp>
        <p:sp>
          <p:nvSpPr>
            <p:cNvPr id="37" name="Rectangle 106"/>
            <p:cNvSpPr>
              <a:spLocks noChangeArrowheads="1"/>
            </p:cNvSpPr>
            <p:nvPr/>
          </p:nvSpPr>
          <p:spPr bwMode="auto">
            <a:xfrm>
              <a:off x="3974815" y="5419725"/>
              <a:ext cx="1368425" cy="38100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/>
                <a:t>2.1 R Open</a:t>
              </a:r>
            </a:p>
            <a:p>
              <a:pPr algn="ctr" eaLnBrk="0" hangingPunct="0"/>
              <a:r>
                <a:rPr lang="en-US" sz="800" dirty="0"/>
                <a:t>(POC Name)</a:t>
              </a:r>
            </a:p>
          </p:txBody>
        </p:sp>
        <p:sp>
          <p:nvSpPr>
            <p:cNvPr id="38" name="Rectangle 107"/>
            <p:cNvSpPr>
              <a:spLocks noChangeArrowheads="1"/>
            </p:cNvSpPr>
            <p:nvPr/>
          </p:nvSpPr>
          <p:spPr bwMode="auto">
            <a:xfrm>
              <a:off x="3973228" y="5791200"/>
              <a:ext cx="1368425" cy="685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09728" anchor="ctr"/>
            <a:lstStyle/>
            <a:p>
              <a:pPr algn="ctr" eaLnBrk="0" hangingPunct="0"/>
              <a:r>
                <a:rPr lang="en-US" sz="1400" dirty="0"/>
                <a:t>Cause 2.1</a:t>
              </a:r>
            </a:p>
          </p:txBody>
        </p:sp>
        <p:cxnSp>
          <p:nvCxnSpPr>
            <p:cNvPr id="39" name="Shape 38"/>
            <p:cNvCxnSpPr>
              <a:stCxn id="31" idx="2"/>
              <a:endCxn id="38" idx="1"/>
            </p:cNvCxnSpPr>
            <p:nvPr/>
          </p:nvCxnSpPr>
          <p:spPr>
            <a:xfrm rot="16200000" flipH="1">
              <a:off x="3154008" y="5314880"/>
              <a:ext cx="1306444" cy="331995"/>
            </a:xfrm>
            <a:prstGeom prst="bentConnector2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hape 36"/>
            <p:cNvCxnSpPr>
              <a:stCxn id="28" idx="2"/>
              <a:endCxn id="33" idx="0"/>
            </p:cNvCxnSpPr>
            <p:nvPr/>
          </p:nvCxnSpPr>
          <p:spPr>
            <a:xfrm rot="5400000">
              <a:off x="2889974" y="1984811"/>
              <a:ext cx="782637" cy="2809607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hape 36"/>
            <p:cNvCxnSpPr>
              <a:stCxn id="28" idx="2"/>
              <a:endCxn id="29" idx="0"/>
            </p:cNvCxnSpPr>
            <p:nvPr/>
          </p:nvCxnSpPr>
          <p:spPr>
            <a:xfrm rot="5400000">
              <a:off x="3772859" y="2866670"/>
              <a:ext cx="781610" cy="1044862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hape 36"/>
            <p:cNvCxnSpPr>
              <a:stCxn id="28" idx="2"/>
              <a:endCxn id="30" idx="0"/>
            </p:cNvCxnSpPr>
            <p:nvPr/>
          </p:nvCxnSpPr>
          <p:spPr>
            <a:xfrm rot="16200000" flipH="1">
              <a:off x="4793045" y="2891346"/>
              <a:ext cx="786932" cy="1000832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hape 36"/>
            <p:cNvCxnSpPr>
              <a:stCxn id="28" idx="2"/>
              <a:endCxn id="35" idx="0"/>
            </p:cNvCxnSpPr>
            <p:nvPr/>
          </p:nvCxnSpPr>
          <p:spPr>
            <a:xfrm rot="16200000" flipH="1">
              <a:off x="5680487" y="2003904"/>
              <a:ext cx="795897" cy="2784680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extBox 43"/>
          <p:cNvSpPr txBox="1"/>
          <p:nvPr/>
        </p:nvSpPr>
        <p:spPr>
          <a:xfrm>
            <a:off x="7810098" y="5421868"/>
            <a:ext cx="1105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Fault Tree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57201"/>
            <a:ext cx="7772400" cy="61277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2F6C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Fault Tree: What it is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33181" y="1219200"/>
            <a:ext cx="9529893" cy="3962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It is a method for focusing the team on identifying root cause of a failure so that appropriate corrective action can be applied to mitigate repeat failures of the same nature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It is a TOOL that should be used often; the more often it used, the faster the process of using it becomes second nature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As a tool, it enhances technical interchange between users and suppliers of subsystems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It provides a repository for design details and test results that can easily be accessed in the future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i="1" dirty="0">
                <a:latin typeface="Arial" pitchFamily="34" charset="0"/>
                <a:cs typeface="Arial" pitchFamily="34" charset="0"/>
              </a:rPr>
              <a:t>It is NOT intended to assign blame</a:t>
            </a:r>
          </a:p>
          <a:p>
            <a:r>
              <a:rPr lang="en-US" i="1" dirty="0">
                <a:latin typeface="Arial" pitchFamily="34" charset="0"/>
                <a:cs typeface="Arial" pitchFamily="34" charset="0"/>
              </a:rPr>
              <a:t>It is NOT a panacea; conclusions drawn are only as good as the input criteria </a:t>
            </a:r>
          </a:p>
          <a:p>
            <a:r>
              <a:rPr lang="en-US" i="1" dirty="0">
                <a:latin typeface="Arial" pitchFamily="34" charset="0"/>
                <a:cs typeface="Arial" pitchFamily="34" charset="0"/>
              </a:rPr>
              <a:t>It is NOT absolute; because of the complexity of some systems, it may not present a single ROOT CAUSE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04801"/>
            <a:ext cx="7772400" cy="61277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2F6C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 Fault Tree: How it is used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09800" y="1143000"/>
            <a:ext cx="7924800" cy="4876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The FAULT TREE is used in conjunction with 6-way charts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The START of the Fault Tree is the top level failure description, in general terms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The Lower Level Blocks are the possible causes of the noted failure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The 6-Way Charts are used to assess each of the Lower Level Blocks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ALL Lower Level Blocks start as RED (Primary cause of the failure)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	6-ways are used to modify the color from RED and up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When does it end?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	When the arguments cease!!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	Mike’s Rule of Thumb: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		When no other blocks can be added to fault tree AND 			when testing avenues have been depleted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04801"/>
            <a:ext cx="7772400" cy="61277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2F6C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 6-way form: How it is used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05000" y="798352"/>
            <a:ext cx="7924800" cy="4876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The  6-way form consists of several blocks that require the investigator(s) input to complete: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Be specific as to how this item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can cause the failure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Detail evidence as to why this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item IS a candidate cause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Detail evidence as to why this 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item is NOT a candidate cause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Detail list of tests/analyses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necessary to validate failure 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hypothesis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Detail results of testing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048170"/>
              </p:ext>
            </p:extLst>
          </p:nvPr>
        </p:nvGraphicFramePr>
        <p:xfrm>
          <a:off x="5676901" y="1075236"/>
          <a:ext cx="4495798" cy="5085032"/>
        </p:xfrm>
        <a:graphic>
          <a:graphicData uri="http://schemas.openxmlformats.org/drawingml/2006/table">
            <a:tbl>
              <a:tblPr/>
              <a:tblGrid>
                <a:gridCol w="2283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6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5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4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4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3225"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700" b="1" kern="0" dirty="0">
                          <a:latin typeface="Times New Roman"/>
                        </a:rPr>
                        <a:t>Root Cause Analysis Summary</a:t>
                      </a:r>
                      <a:endParaRPr lang="en-US" sz="500" b="1" kern="0" dirty="0">
                        <a:latin typeface="Times New Roman"/>
                      </a:endParaRPr>
                    </a:p>
                  </a:txBody>
                  <a:tcPr marL="36532" marR="3653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5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500" b="1" u="sng">
                          <a:latin typeface="Times New Roman"/>
                        </a:rPr>
                        <a:t>Observed Failure:</a:t>
                      </a:r>
                    </a:p>
                  </a:txBody>
                  <a:tcPr marL="36532" marR="36532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500" b="1" u="sng">
                          <a:latin typeface="Times New Roman"/>
                        </a:rPr>
                        <a:t>Activity During Which Failure Occurred:</a:t>
                      </a:r>
                    </a:p>
                  </a:txBody>
                  <a:tcPr marL="36532" marR="36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150"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500">
                          <a:latin typeface="Times New Roman"/>
                          <a:ea typeface="Times New Roman"/>
                        </a:rPr>
                        <a:t>(Provide details about the observed failure)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6532" marR="36532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</a:rPr>
                        <a:t>(During what event did the failure occur)</a:t>
                      </a:r>
                    </a:p>
                  </a:txBody>
                  <a:tcPr marL="36532" marR="36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1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u="sng">
                          <a:latin typeface="Times New Roman"/>
                        </a:rPr>
                        <a:t>Location Where Failure Occurred:</a:t>
                      </a:r>
                      <a:endParaRPr lang="en-US" sz="500" b="1">
                        <a:latin typeface="Times New Roman"/>
                      </a:endParaRPr>
                    </a:p>
                  </a:txBody>
                  <a:tcPr marL="36532" marR="36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1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</a:rPr>
                        <a:t>(Where was the system when failure occurred)</a:t>
                      </a:r>
                    </a:p>
                  </a:txBody>
                  <a:tcPr marL="36532" marR="36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6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u="sng">
                          <a:latin typeface="Times New Roman"/>
                          <a:ea typeface="Times New Roman"/>
                        </a:rPr>
                        <a:t>Failure Date: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6532" marR="36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</a:rPr>
                        <a:t>(Date of Failure)</a:t>
                      </a:r>
                    </a:p>
                  </a:txBody>
                  <a:tcPr marL="36532" marR="36532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61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600" b="1" u="sng">
                          <a:latin typeface="Times New Roman"/>
                          <a:ea typeface="Times New Roman"/>
                        </a:rPr>
                        <a:t>Candidate Cause of Failure: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6532" marR="36532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600" b="1">
                          <a:latin typeface="Times New Roman"/>
                          <a:ea typeface="Times New Roman"/>
                        </a:rPr>
                        <a:t>Tracking </a:t>
                      </a:r>
                      <a:r>
                        <a:rPr lang="en-US" sz="600" b="1" u="sng">
                          <a:latin typeface="Times New Roman"/>
                          <a:ea typeface="Times New Roman"/>
                        </a:rPr>
                        <a:t>Numbe</a:t>
                      </a:r>
                      <a:r>
                        <a:rPr lang="en-US" sz="600" b="1">
                          <a:latin typeface="Times New Roman"/>
                          <a:ea typeface="Times New Roman"/>
                        </a:rPr>
                        <a:t>r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6532" marR="36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600" b="1">
                          <a:latin typeface="Times New Roman"/>
                          <a:ea typeface="Times New Roman"/>
                        </a:rPr>
                        <a:t>Probability </a:t>
                      </a:r>
                      <a:r>
                        <a:rPr lang="en-US" sz="600" b="1" u="sng">
                          <a:latin typeface="Times New Roman"/>
                          <a:ea typeface="Times New Roman"/>
                        </a:rPr>
                        <a:t>Index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6532" marR="36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endParaRPr lang="en-US" sz="500" b="1">
                        <a:latin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600" b="1" u="sng">
                          <a:latin typeface="Times New Roman"/>
                        </a:rPr>
                        <a:t>Status</a:t>
                      </a:r>
                      <a:endParaRPr lang="en-US" sz="500" b="1">
                        <a:latin typeface="Times New Roman"/>
                      </a:endParaRPr>
                    </a:p>
                  </a:txBody>
                  <a:tcPr marL="36532" marR="36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endParaRPr lang="en-US" sz="500" b="1">
                        <a:latin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600" b="1" u="sng">
                          <a:latin typeface="Times New Roman"/>
                        </a:rPr>
                        <a:t>Date</a:t>
                      </a:r>
                      <a:endParaRPr lang="en-US" sz="500" b="1">
                        <a:latin typeface="Times New Roman"/>
                      </a:endParaRPr>
                    </a:p>
                  </a:txBody>
                  <a:tcPr marL="36532" marR="36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4768"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</a:rPr>
                        <a:t>(Describe the candidate cause – ties back to the item identified on the fault tree)</a:t>
                      </a:r>
                    </a:p>
                  </a:txBody>
                  <a:tcPr marL="36532" marR="36532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81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600" dirty="0">
                          <a:latin typeface="Times New Roman"/>
                          <a:ea typeface="Times New Roman"/>
                        </a:rPr>
                        <a:t>1.1</a:t>
                      </a:r>
                    </a:p>
                  </a:txBody>
                  <a:tcPr marL="36532" marR="36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</a:rPr>
                        <a:t>Red</a:t>
                      </a:r>
                    </a:p>
                  </a:txBody>
                  <a:tcPr marL="36532" marR="36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600" b="0">
                          <a:latin typeface="Times New Roman"/>
                        </a:rPr>
                        <a:t>Open</a:t>
                      </a:r>
                      <a:endParaRPr lang="en-US" sz="500" b="1">
                        <a:latin typeface="Times New Roman"/>
                      </a:endParaRPr>
                    </a:p>
                  </a:txBody>
                  <a:tcPr marL="36532" marR="36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6532" marR="36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44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u="sng" dirty="0">
                          <a:latin typeface="Times New Roman"/>
                          <a:ea typeface="Times New Roman"/>
                        </a:rPr>
                        <a:t>Investigator:</a:t>
                      </a:r>
                      <a:endParaRPr lang="en-US" sz="600" dirty="0">
                        <a:latin typeface="Times New Roman"/>
                        <a:ea typeface="Times New Roman"/>
                      </a:endParaRPr>
                    </a:p>
                  </a:txBody>
                  <a:tcPr marL="36532" marR="36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latin typeface="Times New Roman"/>
                          <a:ea typeface="Times New Roman"/>
                        </a:rPr>
                        <a:t>(Name)</a:t>
                      </a:r>
                    </a:p>
                  </a:txBody>
                  <a:tcPr marL="36532" marR="36532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41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600" b="1" u="sng">
                          <a:latin typeface="Times New Roman"/>
                          <a:ea typeface="Times New Roman"/>
                        </a:rPr>
                        <a:t>Evidence For: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6532" marR="36532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u="sng">
                          <a:latin typeface="Times New Roman"/>
                          <a:ea typeface="Times New Roman"/>
                        </a:rPr>
                        <a:t>Evidence Against:</a:t>
                      </a:r>
                      <a:r>
                        <a:rPr lang="en-US" sz="500">
                          <a:latin typeface="Times New Roman"/>
                          <a:ea typeface="Times New Roman"/>
                        </a:rPr>
                        <a:t> 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6532" marR="36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18832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latin typeface="Times New Roman"/>
                          <a:ea typeface="Times New Roman"/>
                        </a:rPr>
                        <a:t>(Provide any details for why this may be the cause of the failure)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6532" marR="36532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latin typeface="Times New Roman"/>
                          <a:ea typeface="Times New Roman"/>
                        </a:rPr>
                        <a:t>(Provide any details that may rule this item out as to the cause of the failure)</a:t>
                      </a:r>
                      <a:endParaRPr lang="en-US" sz="600" dirty="0">
                        <a:latin typeface="Times New Roman"/>
                        <a:ea typeface="Times New Roman"/>
                      </a:endParaRPr>
                    </a:p>
                  </a:txBody>
                  <a:tcPr marL="36532" marR="36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141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600" b="1" u="sng">
                          <a:latin typeface="Times New Roman"/>
                          <a:ea typeface="Times New Roman"/>
                        </a:rPr>
                        <a:t>Required tests or analyses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6532" marR="36532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500" b="1" u="sng" dirty="0">
                          <a:latin typeface="Times New Roman"/>
                        </a:rPr>
                        <a:t>Results of tests or analyses</a:t>
                      </a:r>
                    </a:p>
                  </a:txBody>
                  <a:tcPr marL="36532" marR="36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345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latin typeface="Times New Roman"/>
                          <a:ea typeface="Times New Roman"/>
                        </a:rPr>
                        <a:t>(Define actions/tests to be performed to determine if this is the cause of the failure – Identify person to be responsible and expected completion date)</a:t>
                      </a:r>
                      <a:endParaRPr lang="en-US" sz="600" dirty="0">
                        <a:latin typeface="Times New Roman"/>
                        <a:ea typeface="Times New Roman"/>
                      </a:endParaRPr>
                    </a:p>
                  </a:txBody>
                  <a:tcPr marL="36532" marR="36532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latin typeface="Times New Roman"/>
                          <a:ea typeface="Times New Roman"/>
                        </a:rPr>
                        <a:t>(Provide details as to the results of the testing – place any data in the “Supporting Data” folder on the </a:t>
                      </a:r>
                      <a:r>
                        <a:rPr lang="en-US" sz="500" dirty="0" err="1">
                          <a:latin typeface="Times New Roman"/>
                          <a:ea typeface="Times New Roman"/>
                        </a:rPr>
                        <a:t>sharepoint</a:t>
                      </a:r>
                      <a:r>
                        <a:rPr lang="en-US" sz="500" dirty="0">
                          <a:latin typeface="Times New Roman"/>
                          <a:ea typeface="Times New Roman"/>
                        </a:rPr>
                        <a:t> site)</a:t>
                      </a:r>
                      <a:endParaRPr lang="en-US" sz="600" dirty="0">
                        <a:latin typeface="Times New Roman"/>
                        <a:ea typeface="Times New Roman"/>
                      </a:endParaRPr>
                    </a:p>
                  </a:txBody>
                  <a:tcPr marL="36532" marR="365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95161"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500" b="1" u="sng" dirty="0">
                          <a:latin typeface="Times New Roman"/>
                        </a:rPr>
                        <a:t>Is this a probable cause of the observed failure?</a:t>
                      </a:r>
                    </a:p>
                  </a:txBody>
                  <a:tcPr marL="36532" marR="36532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1289"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latin typeface="Times New Roman"/>
                          <a:ea typeface="Times New Roman"/>
                        </a:rPr>
                        <a:t>No</a:t>
                      </a:r>
                      <a:endParaRPr lang="en-US" sz="600">
                        <a:latin typeface="Times New Roman"/>
                        <a:ea typeface="Times New Roman"/>
                      </a:endParaRPr>
                    </a:p>
                  </a:txBody>
                  <a:tcPr marL="36532" marR="36532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14193"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600" b="1" u="sng">
                          <a:latin typeface="Times New Roman"/>
                        </a:rPr>
                        <a:t>Recommended Corrective Action</a:t>
                      </a:r>
                      <a:endParaRPr lang="en-US" sz="500" b="1">
                        <a:latin typeface="Times New Roman"/>
                      </a:endParaRPr>
                    </a:p>
                  </a:txBody>
                  <a:tcPr marL="36532" marR="36532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67560"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latin typeface="Times New Roman"/>
                          <a:ea typeface="Times New Roman"/>
                        </a:rPr>
                        <a:t>N/A</a:t>
                      </a:r>
                      <a:endParaRPr lang="en-US" sz="600" dirty="0">
                        <a:latin typeface="Times New Roman"/>
                        <a:ea typeface="Times New Roman"/>
                      </a:endParaRPr>
                    </a:p>
                  </a:txBody>
                  <a:tcPr marL="36532" marR="36532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4343400" y="2169952"/>
            <a:ext cx="11430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800600" y="3008152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4419600" y="3084352"/>
            <a:ext cx="3581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876800" y="4532152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572000" y="4836952"/>
            <a:ext cx="3581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8031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MTemplate_Colors">
      <a:dk1>
        <a:srgbClr val="63666A"/>
      </a:dk1>
      <a:lt1>
        <a:sysClr val="window" lastClr="FFFFFF"/>
      </a:lt1>
      <a:dk2>
        <a:srgbClr val="000000"/>
      </a:dk2>
      <a:lt2>
        <a:srgbClr val="E7E6E6"/>
      </a:lt2>
      <a:accent1>
        <a:srgbClr val="002F6C"/>
      </a:accent1>
      <a:accent2>
        <a:srgbClr val="00A3E0"/>
      </a:accent2>
      <a:accent3>
        <a:srgbClr val="007396"/>
      </a:accent3>
      <a:accent4>
        <a:srgbClr val="833177"/>
      </a:accent4>
      <a:accent5>
        <a:srgbClr val="43B02A"/>
      </a:accent5>
      <a:accent6>
        <a:srgbClr val="FFCD0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1BA055A0-DE46-CF42-A21C-804E59AE4926}" vid="{EF944969-5E05-7641-B1D9-9B5B7AF9FDC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9BFE13F2C6DC4E8A742168C5E5E2A3" ma:contentTypeVersion="12" ma:contentTypeDescription="Create a new document." ma:contentTypeScope="" ma:versionID="48900e67c0d0066448a8529c3e1c1e65">
  <xsd:schema xmlns:xsd="http://www.w3.org/2001/XMLSchema" xmlns:xs="http://www.w3.org/2001/XMLSchema" xmlns:p="http://schemas.microsoft.com/office/2006/metadata/properties" xmlns:ns2="661bd46e-921f-4b2f-94f6-3f9bfcdede32" xmlns:ns3="1042a8a7-e606-4d6a-9cd6-c2fbda9658e7" targetNamespace="http://schemas.microsoft.com/office/2006/metadata/properties" ma:root="true" ma:fieldsID="7935dc6e203849a374f4e7dc4c1c3403" ns2:_="" ns3:_="">
    <xsd:import namespace="661bd46e-921f-4b2f-94f6-3f9bfcdede32"/>
    <xsd:import namespace="1042a8a7-e606-4d6a-9cd6-c2fbda9658e7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3:Info" minOccurs="0"/>
                <xsd:element ref="ns2:SIPLabel" minOccurs="0"/>
                <xsd:element ref="ns2:SIPLabel_ECICountry" minOccurs="0"/>
                <xsd:element ref="ns2:SIPLabel_OCI" minOccurs="0"/>
                <xsd:element ref="ns2:SIPLabel_TPPI" minOccurs="0"/>
                <xsd:element ref="ns2:SIPLabel_Special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1bd46e-921f-4b2f-94f6-3f9bfcdede32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9" nillable="true" ma:taxonomy="true" ma:internalName="TaxKeywordTaxHTField" ma:taxonomyFieldName="Enterprise_x0020_Keywords" ma:displayName="Enterprise Keywords" ma:fieldId="{23f27201-bee3-471e-b2e7-b64fd8b7ca38}" ma:taxonomyMulti="true" ma:sspId="5f68076a-9896-4f70-850d-4130ed0339a6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description="" ma:hidden="true" ma:list="{5dfc3885-0e86-4dcb-a692-351b8f83f0b3}" ma:internalName="TaxCatchAll" ma:showField="CatchAllData" ma:web="661bd46e-921f-4b2f-94f6-3f9bfcdede3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IPLabel" ma:index="12" nillable="true" ma:displayName="Sensitive Information Protection (SIP) Label" ma:internalName="SIPLabel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Unrestricted"/>
                    <xsd:enumeration value="Lockheed Martin Proprietary Information (LMPI)"/>
                    <xsd:enumeration value="Export Controlled Information (ECI)"/>
                    <xsd:enumeration value="Attorney-Client Privileged Information and/or Attorney Work Product"/>
                    <xsd:enumeration value="Protected Information"/>
                    <xsd:enumeration value="Personal Information"/>
                    <xsd:enumeration value="Third Party Proprietary Information"/>
                    <xsd:enumeration value="Organizational Conflict of Interest (OCI)"/>
                    <xsd:enumeration value="Specialty Label"/>
                  </xsd:restriction>
                </xsd:simpleType>
              </xsd:element>
            </xsd:sequence>
          </xsd:extension>
        </xsd:complexContent>
      </xsd:complexType>
    </xsd:element>
    <xsd:element name="SIPLabel_ECICountry" ma:index="13" nillable="true" ma:displayName="Export Control Country of Jurisdiction" ma:internalName="SIPLabel_ECICountry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United States (US)"/>
                    <xsd:enumeration value="Canada (CA)"/>
                    <xsd:enumeration value="United Kingdom (GB)"/>
                    <xsd:enumeration value="Australia (AU)"/>
                    <xsd:enumeration value="Albania (AL)"/>
                    <xsd:enumeration value="Argentina (AR)"/>
                    <xsd:enumeration value="Bahrain (BH)"/>
                    <xsd:enumeration value="Belgium (BE)"/>
                    <xsd:enumeration value="Brazil (BR)"/>
                    <xsd:enumeration value="China (CN)"/>
                    <xsd:enumeration value="Colombia (CO)"/>
                    <xsd:enumeration value="Croatia (HR)"/>
                    <xsd:enumeration value="Denmark (DK)"/>
                    <xsd:enumeration value="Egypt (EG)"/>
                    <xsd:enumeration value="Finland (FI)"/>
                    <xsd:enumeration value="France (FR)"/>
                    <xsd:enumeration value="Germany (DE)"/>
                    <xsd:enumeration value="Greece (GR)"/>
                    <xsd:enumeration value="Guam (GU)"/>
                    <xsd:enumeration value="Hong Kong (HK)"/>
                    <xsd:enumeration value="India (IN)"/>
                    <xsd:enumeration value="Israel (IL)"/>
                    <xsd:enumeration value="Italy (IT)"/>
                    <xsd:enumeration value="Japan (JP)"/>
                    <xsd:enumeration value="Korea, Republic of (KR)"/>
                    <xsd:enumeration value="Kuwait (KW)"/>
                    <xsd:enumeration value="Malaysia (MY)"/>
                    <xsd:enumeration value="Mauritius (MU)"/>
                    <xsd:enumeration value="Mexico (MX)"/>
                    <xsd:enumeration value="Netherlands (NL)"/>
                    <xsd:enumeration value="New Zealand (NZ)"/>
                    <xsd:enumeration value="Norway (NO)"/>
                    <xsd:enumeration value="Philippines (PH)"/>
                    <xsd:enumeration value="Poland (PL)"/>
                    <xsd:enumeration value="Portugal (PT)"/>
                    <xsd:enumeration value="Puerto Rico (PR)"/>
                    <xsd:enumeration value="Romania (RO)"/>
                    <xsd:enumeration value="Saudi Arabia (SA)"/>
                    <xsd:enumeration value="Singapore (SG)"/>
                    <xsd:enumeration value="South Africa (ZA)"/>
                    <xsd:enumeration value="Spain (ES)"/>
                    <xsd:enumeration value="Sweden (SE)"/>
                    <xsd:enumeration value="Switzerland (CH)"/>
                    <xsd:enumeration value="Taiwan, Province of China (TW)"/>
                    <xsd:enumeration value="Thailand (TH)"/>
                    <xsd:enumeration value="Turkey (TR)"/>
                    <xsd:enumeration value="United Arab Emirates (AE)"/>
                    <xsd:enumeration value="Venezuela (VE)"/>
                    <xsd:enumeration value="Viet Nam (VN)"/>
                  </xsd:restriction>
                </xsd:simpleType>
              </xsd:element>
            </xsd:sequence>
          </xsd:extension>
        </xsd:complexContent>
      </xsd:complexType>
    </xsd:element>
    <xsd:element name="SIPLabel_OCI" ma:index="14" nillable="true" ma:displayName="Organizational Conflict of Interest" ma:internalName="SIPLabel_OCI">
      <xsd:simpleType>
        <xsd:restriction base="dms:Text"/>
      </xsd:simpleType>
    </xsd:element>
    <xsd:element name="SIPLabel_TPPI" ma:index="15" nillable="true" ma:displayName="Third Party" ma:internalName="SIPLabel_TPPI">
      <xsd:simpleType>
        <xsd:restriction base="dms:Text"/>
      </xsd:simpleType>
    </xsd:element>
    <xsd:element name="SIPLabel_Specialty" ma:index="16" nillable="true" ma:displayName="Specialty Label" ma:internalName="SIPLabel_Specialty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For Official Use Only"/>
                    <xsd:enumeration value="NATO Restricted"/>
                    <xsd:enumeration value="UK OFFICIAL"/>
                    <xsd:enumeration value="UK OFFICIAL-SENSITIVE"/>
                  </xsd:restriction>
                </xsd:simple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42a8a7-e606-4d6a-9cd6-c2fbda9658e7" elementFormDefault="qualified">
    <xsd:import namespace="http://schemas.microsoft.com/office/2006/documentManagement/types"/>
    <xsd:import namespace="http://schemas.microsoft.com/office/infopath/2007/PartnerControls"/>
    <xsd:element name="Info" ma:index="11" nillable="true" ma:displayName="Info" ma:internalName="Info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1bd46e-921f-4b2f-94f6-3f9bfcdede32">
      <Value>34</Value>
      <Value>33</Value>
      <Value>32</Value>
    </TaxCatchAll>
    <SIPLabel_Specialty xmlns="661bd46e-921f-4b2f-94f6-3f9bfcdede32"/>
    <SIPLabel_TPPI xmlns="661bd46e-921f-4b2f-94f6-3f9bfcdede32" xsi:nil="true"/>
    <TaxKeywordTaxHTField xmlns="661bd46e-921f-4b2f-94f6-3f9bfcdede32">
      <Terms xmlns="http://schemas.microsoft.com/office/infopath/2007/PartnerControls">
        <TermInfo xmlns="http://schemas.microsoft.com/office/infopath/2007/PartnerControls">
          <TermName xmlns="http://schemas.microsoft.com/office/infopath/2007/PartnerControls">Official</TermName>
          <TermId xmlns="http://schemas.microsoft.com/office/infopath/2007/PartnerControls">cf27d6ae-165f-4fd4-82df-b359670c06e5</TermId>
        </TermInfo>
        <TermInfo xmlns="http://schemas.microsoft.com/office/infopath/2007/PartnerControls">
          <TermName xmlns="http://schemas.microsoft.com/office/infopath/2007/PartnerControls">template</TermName>
          <TermId xmlns="http://schemas.microsoft.com/office/infopath/2007/PartnerControls">aa6d2b24-3068-464c-b8a1-9c0912f06071</TermId>
        </TermInfo>
        <TermInfo xmlns="http://schemas.microsoft.com/office/infopath/2007/PartnerControls">
          <TermName xmlns="http://schemas.microsoft.com/office/infopath/2007/PartnerControls">PowerPoint</TermName>
          <TermId xmlns="http://schemas.microsoft.com/office/infopath/2007/PartnerControls">fdd97a65-f75e-49d0-985b-95654da0a884</TermId>
        </TermInfo>
      </Terms>
    </TaxKeywordTaxHTField>
    <SIPLabel_OCI xmlns="661bd46e-921f-4b2f-94f6-3f9bfcdede32" xsi:nil="true"/>
    <Info xmlns="1042a8a7-e606-4d6a-9cd6-c2fbda9658e7">White background on title &amp; end slides</Info>
    <SIPLabel_ECICountry xmlns="661bd46e-921f-4b2f-94f6-3f9bfcdede32"/>
    <SIPLabel xmlns="661bd46e-921f-4b2f-94f6-3f9bfcdede32">
      <Value>Unrestricted</Value>
    </SIPLabel>
  </documentManagement>
</p:properties>
</file>

<file path=customXml/itemProps1.xml><?xml version="1.0" encoding="utf-8"?>
<ds:datastoreItem xmlns:ds="http://schemas.openxmlformats.org/officeDocument/2006/customXml" ds:itemID="{C66939EC-D0B0-4FCE-ACE8-B16456A0ED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1bd46e-921f-4b2f-94f6-3f9bfcdede32"/>
    <ds:schemaRef ds:uri="1042a8a7-e606-4d6a-9cd6-c2fbda9658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D910FE-BA35-46CD-9006-7B6EAFC627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99D200-8C76-4381-B149-0ABAA83066DA}">
  <ds:schemaRefs>
    <ds:schemaRef ds:uri="661bd46e-921f-4b2f-94f6-3f9bfcdede32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1042a8a7-e606-4d6a-9cd6-c2fbda9658e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570</Words>
  <Application>Microsoft Office PowerPoint</Application>
  <PresentationFormat>Widescreen</PresentationFormat>
  <Paragraphs>111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Failure Investigation Process</vt:lpstr>
      <vt:lpstr>Failure Investigation Process</vt:lpstr>
      <vt:lpstr>Fault Tree: What it is </vt:lpstr>
      <vt:lpstr>The Fault Tree: How it is used </vt:lpstr>
      <vt:lpstr>The 6-way form: How it is used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Trammell, Eric T (US)</dc:creator>
  <cp:keywords>template; Official; PowerPoint</cp:keywords>
  <cp:lastModifiedBy>De La Cruz, Alisa R (US)</cp:lastModifiedBy>
  <cp:revision>3</cp:revision>
  <dcterms:created xsi:type="dcterms:W3CDTF">2018-09-19T12:19:03Z</dcterms:created>
  <dcterms:modified xsi:type="dcterms:W3CDTF">2019-02-06T13:09:24Z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M SIP Document Sensitivity">
    <vt:lpwstr/>
  </property>
  <property fmtid="{D5CDD505-2E9C-101B-9397-08002B2CF9AE}" pid="3" name="Document Author">
    <vt:lpwstr>ACCT04\edwardb</vt:lpwstr>
  </property>
  <property fmtid="{D5CDD505-2E9C-101B-9397-08002B2CF9AE}" pid="4" name="Document Sensitivity">
    <vt:lpwstr>1</vt:lpwstr>
  </property>
  <property fmtid="{D5CDD505-2E9C-101B-9397-08002B2CF9AE}" pid="5" name="ThirdParty">
    <vt:lpwstr/>
  </property>
  <property fmtid="{D5CDD505-2E9C-101B-9397-08002B2CF9AE}" pid="6" name="OCI Restriction">
    <vt:bool>false</vt:bool>
  </property>
  <property fmtid="{D5CDD505-2E9C-101B-9397-08002B2CF9AE}" pid="7" name="OCI Additional Info">
    <vt:lpwstr/>
  </property>
  <property fmtid="{D5CDD505-2E9C-101B-9397-08002B2CF9AE}" pid="8" name="Allow Header Overwrite">
    <vt:bool>true</vt:bool>
  </property>
  <property fmtid="{D5CDD505-2E9C-101B-9397-08002B2CF9AE}" pid="9" name="Allow Footer Overwrite">
    <vt:bool>true</vt:bool>
  </property>
  <property fmtid="{D5CDD505-2E9C-101B-9397-08002B2CF9AE}" pid="10" name="Multiple Selected">
    <vt:lpwstr>-1</vt:lpwstr>
  </property>
  <property fmtid="{D5CDD505-2E9C-101B-9397-08002B2CF9AE}" pid="11" name="SIPLongWording">
    <vt:lpwstr/>
  </property>
  <property fmtid="{D5CDD505-2E9C-101B-9397-08002B2CF9AE}" pid="12" name="checkedProgramsCount">
    <vt:i4>0</vt:i4>
  </property>
  <property fmtid="{D5CDD505-2E9C-101B-9397-08002B2CF9AE}" pid="13" name="ExpCountry">
    <vt:lpwstr/>
  </property>
  <property fmtid="{D5CDD505-2E9C-101B-9397-08002B2CF9AE}" pid="14" name="ContentTypeId">
    <vt:lpwstr>0x010100A29BFE13F2C6DC4E8A742168C5E5E2A3</vt:lpwstr>
  </property>
  <property fmtid="{D5CDD505-2E9C-101B-9397-08002B2CF9AE}" pid="15" name="Enterprise Keywords">
    <vt:lpwstr>34;#Official|cf27d6ae-165f-4fd4-82df-b359670c06e5;#33;#template|aa6d2b24-3068-464c-b8a1-9c0912f06071;#32;#PowerPoint|fdd97a65-f75e-49d0-985b-95654da0a884</vt:lpwstr>
  </property>
</Properties>
</file>