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92" r:id="rId5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2274380-93DF-1D1C-011D-249A482D37AC}" name="Buchan, Orysia D (US)" initials="BOD(" userId="Buchan, Orysia D (US)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CFD0"/>
    <a:srgbClr val="66FF33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11" autoAdjust="0"/>
    <p:restoredTop sz="82915" autoAdjust="0"/>
  </p:normalViewPr>
  <p:slideViewPr>
    <p:cSldViewPr snapToGrid="0">
      <p:cViewPr varScale="1">
        <p:scale>
          <a:sx n="71" d="100"/>
          <a:sy n="71" d="100"/>
        </p:scale>
        <p:origin x="159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180" d="100"/>
          <a:sy n="180" d="100"/>
        </p:scale>
        <p:origin x="1758" y="-21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B941F568-B9BC-4774-8405-395A87E59B5A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97A48420-817E-469B-B531-E37D27E39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167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A2D0A426-9C23-42FF-8E5F-3476EADCCDCF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60463"/>
            <a:ext cx="55721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781"/>
            <a:ext cx="5588000" cy="3655457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8CB6A70F-19FC-41BA-84F3-458C2C527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362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Segoe UI" panose="020B0502040204020203" pitchFamily="34" charset="0"/>
              </a:rPr>
              <a:t>CAGE - A CAGE code is a five-character alpha-numeric, unique identifier assigned by the Defense Logistics Agency (DLA). CAGE codes are assigned to businesses, organizations, etc. that wish to pursue contracts or grants from the United States federal government.</a:t>
            </a:r>
          </a:p>
          <a:p>
            <a:r>
              <a:rPr lang="en-US" sz="1800" dirty="0">
                <a:effectLst/>
                <a:latin typeface="Segoe UI" panose="020B0502040204020203" pitchFamily="34" charset="0"/>
              </a:rPr>
              <a:t> </a:t>
            </a:r>
          </a:p>
          <a:p>
            <a:r>
              <a:rPr lang="en-US" sz="1800" dirty="0">
                <a:effectLst/>
                <a:latin typeface="Segoe UI" panose="020B0502040204020203" pitchFamily="34" charset="0"/>
              </a:rPr>
              <a:t>Unique ID - Entities doing business with the federal government use the Unique Entity ID created in SAM.gov. Unique Entity ID is the official identifier for doing business with the U.S. Government </a:t>
            </a:r>
          </a:p>
          <a:p>
            <a:endParaRPr lang="en-US" sz="1800" dirty="0">
              <a:effectLst/>
              <a:latin typeface="Segoe UI" panose="020B0502040204020203" pitchFamily="34" charset="0"/>
            </a:endParaRPr>
          </a:p>
          <a:p>
            <a:r>
              <a:rPr lang="en-US" sz="1800" dirty="0">
                <a:effectLst/>
                <a:latin typeface="Segoe UI" panose="020B0502040204020203" pitchFamily="34" charset="0"/>
              </a:rPr>
              <a:t>FOCI Status - Foreign Ownership, Control or Influence. A US company is considered to be under FOCI when a foreign interest has the power, direct or indirect, whether or not exercised, to direct or decide matters affecting the management or operations of the company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B6A70F-19FC-41BA-84F3-458C2C527E9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284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9195" y="2864747"/>
            <a:ext cx="11173610" cy="1344182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67714"/>
            <a:ext cx="9144000" cy="685669"/>
          </a:xfrm>
        </p:spPr>
        <p:txBody>
          <a:bodyPr anchor="ctr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91599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panose="05000000000000000000" pitchFamily="2" charset="2"/>
              <a:buChar char="q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4pPr marL="1600200" indent="-228600">
              <a:buFont typeface="Arial" panose="020B0604020202020204" pitchFamily="34" charset="0"/>
              <a:buChar char="−"/>
              <a:defRPr/>
            </a:lvl4pPr>
            <a:lvl5pPr marL="2057400" indent="-228600">
              <a:buFont typeface="Arial" panose="020B0604020202020204" pitchFamily="34" charset="0"/>
              <a:buChar char="−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67156" y="6521570"/>
            <a:ext cx="1114244" cy="199905"/>
          </a:xfrm>
          <a:prstGeom prst="rect">
            <a:avLst/>
          </a:prstGeom>
        </p:spPr>
        <p:txBody>
          <a:bodyPr anchor="ctr"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47D7C7-330E-4CD0-AB85-5034E65C9D69}" type="datetimeFigureOut">
              <a:rPr lang="en-US" smtClean="0"/>
              <a:pPr/>
              <a:t>12/7/2023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21570"/>
            <a:ext cx="4114800" cy="199905"/>
          </a:xfrm>
          <a:prstGeom prst="rect">
            <a:avLst/>
          </a:prstGeom>
        </p:spPr>
        <p:txBody>
          <a:bodyPr anchor="ctr"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521570"/>
            <a:ext cx="780826" cy="199905"/>
          </a:xfrm>
          <a:prstGeom prst="rect">
            <a:avLst/>
          </a:prstGeom>
        </p:spPr>
        <p:txBody>
          <a:bodyPr anchor="ctr"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C5E1879-F2DC-4618-A1AE-FA73DBCD3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568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6556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592592" y="6356350"/>
            <a:ext cx="988807" cy="365125"/>
          </a:xfrm>
          <a:prstGeom prst="rect">
            <a:avLst/>
          </a:prstGeom>
        </p:spPr>
        <p:txBody>
          <a:bodyPr/>
          <a:lstStyle/>
          <a:p>
            <a:fld id="{8347D7C7-330E-4CD0-AB85-5034E65C9D69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780826" cy="365125"/>
          </a:xfrm>
          <a:prstGeom prst="rect">
            <a:avLst/>
          </a:prstGeom>
        </p:spPr>
        <p:txBody>
          <a:bodyPr/>
          <a:lstStyle/>
          <a:p>
            <a:fld id="{6C5E1879-F2DC-4618-A1AE-FA73DBCD3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520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FB40D63-8269-417E-9B8B-ACB4D21F12B0}"/>
              </a:ext>
            </a:extLst>
          </p:cNvPr>
          <p:cNvSpPr/>
          <p:nvPr userDrawn="1"/>
        </p:nvSpPr>
        <p:spPr>
          <a:xfrm>
            <a:off x="0" y="0"/>
            <a:ext cx="12192000" cy="107830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8938" y="1"/>
            <a:ext cx="11450150" cy="10783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8938" y="1207698"/>
            <a:ext cx="11450150" cy="5375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11749088" y="6583363"/>
            <a:ext cx="4429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defTabSz="887413" eaLnBrk="0" hangingPunct="0">
              <a:spcBef>
                <a:spcPct val="50000"/>
              </a:spcBef>
            </a:pPr>
            <a:fld id="{64656387-9EC9-2A48-B681-9EB8401986DC}" type="slidenum">
              <a:rPr lang="en-US" sz="800" b="0">
                <a:solidFill>
                  <a:schemeClr val="bg2"/>
                </a:solidFill>
                <a:latin typeface="Arial"/>
                <a:cs typeface="Arial"/>
              </a:rPr>
              <a:pPr algn="ctr" defTabSz="887413" eaLnBrk="0" hangingPunct="0">
                <a:spcBef>
                  <a:spcPct val="50000"/>
                </a:spcBef>
              </a:pPr>
              <a:t>‹#›</a:t>
            </a:fld>
            <a:endParaRPr lang="en-US" sz="800" b="0" dirty="0">
              <a:solidFill>
                <a:schemeClr val="bg2"/>
              </a:solidFill>
              <a:latin typeface="Arial"/>
              <a:cs typeface="Arial"/>
            </a:endParaRPr>
          </a:p>
        </p:txBody>
      </p:sp>
      <p:sp>
        <p:nvSpPr>
          <p:cNvPr id="14" name="Rectangle 2"/>
          <p:cNvSpPr>
            <a:spLocks noChangeArrowheads="1"/>
          </p:cNvSpPr>
          <p:nvPr userDrawn="1"/>
        </p:nvSpPr>
        <p:spPr bwMode="auto">
          <a:xfrm>
            <a:off x="11676898" y="6632576"/>
            <a:ext cx="4429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defTabSz="887413" eaLnBrk="0" fontAlgn="base" hangingPunct="0">
              <a:spcBef>
                <a:spcPct val="50000"/>
              </a:spcBef>
              <a:spcAft>
                <a:spcPct val="0"/>
              </a:spcAft>
            </a:pPr>
            <a:fld id="{64656387-9EC9-2A48-B681-9EB8401986DC}" type="slidenum">
              <a:rPr lang="en-US" sz="80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pPr algn="ctr" defTabSz="887413" eaLnBrk="0" fontAlgn="base" hangingPunct="0">
                <a:spcBef>
                  <a:spcPct val="50000"/>
                </a:spcBef>
                <a:spcAft>
                  <a:spcPct val="0"/>
                </a:spcAft>
              </a:pPr>
              <a:t>‹#›</a:t>
            </a:fld>
            <a:endParaRPr lang="en-US" sz="8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0320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206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q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3830F2C-E42E-411B-9BA1-428992A9E46C}"/>
              </a:ext>
            </a:extLst>
          </p:cNvPr>
          <p:cNvCxnSpPr>
            <a:cxnSpLocks/>
          </p:cNvCxnSpPr>
          <p:nvPr/>
        </p:nvCxnSpPr>
        <p:spPr>
          <a:xfrm>
            <a:off x="4297883" y="1140230"/>
            <a:ext cx="0" cy="256032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470DB71-6303-4480-94F0-DD8BDE17AD5A}"/>
              </a:ext>
            </a:extLst>
          </p:cNvPr>
          <p:cNvCxnSpPr>
            <a:cxnSpLocks/>
          </p:cNvCxnSpPr>
          <p:nvPr/>
        </p:nvCxnSpPr>
        <p:spPr>
          <a:xfrm flipH="1">
            <a:off x="61867" y="3743140"/>
            <a:ext cx="1207008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74BC0221-3B0E-4D82-968D-57DCEC3580AA}"/>
              </a:ext>
            </a:extLst>
          </p:cNvPr>
          <p:cNvSpPr/>
          <p:nvPr/>
        </p:nvSpPr>
        <p:spPr>
          <a:xfrm>
            <a:off x="61867" y="1097761"/>
            <a:ext cx="3858284" cy="29368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TECH OVERVIEW – CURRENT STATE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8B99CC2-F7C7-441D-87FF-2104C3A1C79A}"/>
              </a:ext>
            </a:extLst>
          </p:cNvPr>
          <p:cNvSpPr/>
          <p:nvPr/>
        </p:nvSpPr>
        <p:spPr>
          <a:xfrm>
            <a:off x="4390932" y="1113190"/>
            <a:ext cx="4204836" cy="29368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SBIR/STTR OBJECTIVES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8252747-2E17-4F9B-8378-556F05123915}"/>
              </a:ext>
            </a:extLst>
          </p:cNvPr>
          <p:cNvSpPr/>
          <p:nvPr/>
        </p:nvSpPr>
        <p:spPr>
          <a:xfrm>
            <a:off x="61867" y="3828198"/>
            <a:ext cx="8533902" cy="27848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TECHNICAL APPROACH – EXECUTIVE SUMMARY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35668F0-9C0C-4A5C-9A3B-0A777FD17488}"/>
              </a:ext>
            </a:extLst>
          </p:cNvPr>
          <p:cNvSpPr/>
          <p:nvPr/>
        </p:nvSpPr>
        <p:spPr>
          <a:xfrm>
            <a:off x="8840203" y="1108913"/>
            <a:ext cx="3289897" cy="29368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INNOVATION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356F237-0050-4B72-965B-1515CE2A3FB2}"/>
              </a:ext>
            </a:extLst>
          </p:cNvPr>
          <p:cNvSpPr/>
          <p:nvPr/>
        </p:nvSpPr>
        <p:spPr>
          <a:xfrm>
            <a:off x="-1" y="1476499"/>
            <a:ext cx="4198793" cy="22240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 current state of your concept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Compared to State of the Art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Summarize prior work that will be leveraged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00FE11D-4F2E-4E27-A75D-B56DC2EC9DF4}"/>
              </a:ext>
            </a:extLst>
          </p:cNvPr>
          <p:cNvSpPr/>
          <p:nvPr/>
        </p:nvSpPr>
        <p:spPr>
          <a:xfrm>
            <a:off x="0" y="4106812"/>
            <a:ext cx="8717986" cy="27139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Summarize Phase I and/or Phase II plan (may provide additional slides as needed)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Summarize planned deliverables, demos, prototyping, TRL/MRL goals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include customer feedback/guidance on topic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include if spoken with gov’t TPOC and if work has been done with them in the past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Commercialization and Transition opportunities (aware of customer effort or program suggested for transition, or LM program for transition?)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Desired/expected Role of Lockheed Martin (Phase I and II), if applicable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 reference links to website or outside data, as applicable</a:t>
            </a:r>
          </a:p>
          <a:p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8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 Please feel free to add slides to expand on any of the sections of this quad chart to best explain your concept.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3DDD5EE-44AA-4ADD-A92E-5F655749851D}"/>
              </a:ext>
            </a:extLst>
          </p:cNvPr>
          <p:cNvSpPr/>
          <p:nvPr/>
        </p:nvSpPr>
        <p:spPr>
          <a:xfrm>
            <a:off x="4321009" y="1422878"/>
            <a:ext cx="4410051" cy="21303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Summarize project objectives, including both technical and business (as appropriate)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 images of existing/planned prototypes as appropriate (can include additional chart)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3AF18D5-6A56-489D-BC85-D99A817F1C0F}"/>
              </a:ext>
            </a:extLst>
          </p:cNvPr>
          <p:cNvSpPr/>
          <p:nvPr/>
        </p:nvSpPr>
        <p:spPr>
          <a:xfrm>
            <a:off x="8741111" y="1434030"/>
            <a:ext cx="3388998" cy="2224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insight into potential discriminators and novelty of approach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5D00111-1642-47F4-976D-F0962239A2B0}"/>
              </a:ext>
            </a:extLst>
          </p:cNvPr>
          <p:cNvCxnSpPr>
            <a:cxnSpLocks/>
          </p:cNvCxnSpPr>
          <p:nvPr/>
        </p:nvCxnSpPr>
        <p:spPr>
          <a:xfrm>
            <a:off x="8717985" y="1097761"/>
            <a:ext cx="0" cy="256032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1E56FFC5-8B12-4B51-B1FF-734E7E1E8028}"/>
              </a:ext>
            </a:extLst>
          </p:cNvPr>
          <p:cNvSpPr txBox="1"/>
          <p:nvPr/>
        </p:nvSpPr>
        <p:spPr>
          <a:xfrm>
            <a:off x="172016" y="9053"/>
            <a:ext cx="1195810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SBIR/STTR Topic ID: Topic Title</a:t>
            </a:r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E334EE27-5E0A-4A68-9FAB-74612967EB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015293"/>
              </p:ext>
            </p:extLst>
          </p:nvPr>
        </p:nvGraphicFramePr>
        <p:xfrm>
          <a:off x="172024" y="672482"/>
          <a:ext cx="1069213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446">
                  <a:extLst>
                    <a:ext uri="{9D8B030D-6E8A-4147-A177-3AD203B41FA5}">
                      <a16:colId xmlns:a16="http://schemas.microsoft.com/office/drawing/2014/main" val="3732491687"/>
                    </a:ext>
                  </a:extLst>
                </a:gridCol>
                <a:gridCol w="6393688">
                  <a:extLst>
                    <a:ext uri="{9D8B030D-6E8A-4147-A177-3AD203B41FA5}">
                      <a16:colId xmlns:a16="http://schemas.microsoft.com/office/drawing/2014/main" val="35465823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Small Business Tech POC: 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Gov’t Principal Investigator: 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285356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AF76FE23-FB61-44F3-8A81-DCF87AE92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81644"/>
              </p:ext>
            </p:extLst>
          </p:nvPr>
        </p:nvGraphicFramePr>
        <p:xfrm>
          <a:off x="8271851" y="185916"/>
          <a:ext cx="2100448" cy="853440"/>
        </p:xfrm>
        <a:graphic>
          <a:graphicData uri="http://schemas.openxmlformats.org/drawingml/2006/table">
            <a:tbl>
              <a:tblPr firstRow="1" bandRow="1"/>
              <a:tblGrid>
                <a:gridCol w="1238814">
                  <a:extLst>
                    <a:ext uri="{9D8B030D-6E8A-4147-A177-3AD203B41FA5}">
                      <a16:colId xmlns:a16="http://schemas.microsoft.com/office/drawing/2014/main" val="1138904110"/>
                    </a:ext>
                  </a:extLst>
                </a:gridCol>
                <a:gridCol w="861634">
                  <a:extLst>
                    <a:ext uri="{9D8B030D-6E8A-4147-A177-3AD203B41FA5}">
                      <a16:colId xmlns:a16="http://schemas.microsoft.com/office/drawing/2014/main" val="1158065286"/>
                    </a:ext>
                  </a:extLst>
                </a:gridCol>
              </a:tblGrid>
              <a:tr h="209402"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570255"/>
                  </a:ext>
                </a:extLst>
              </a:tr>
              <a:tr h="209402"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UNIQUE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844547"/>
                  </a:ext>
                </a:extLst>
              </a:tr>
              <a:tr h="209402"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FOCI STATUS (Y/N)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342636"/>
                  </a:ext>
                </a:extLst>
              </a:tr>
              <a:tr h="174465"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LM Ventures Co (Y/N)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263138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01881157-1C56-4745-9383-CBCDC80B25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409924"/>
              </p:ext>
            </p:extLst>
          </p:nvPr>
        </p:nvGraphicFramePr>
        <p:xfrm>
          <a:off x="10481481" y="185916"/>
          <a:ext cx="1648639" cy="853440"/>
        </p:xfrm>
        <a:graphic>
          <a:graphicData uri="http://schemas.openxmlformats.org/drawingml/2006/table">
            <a:tbl>
              <a:tblPr firstRow="1" bandRow="1"/>
              <a:tblGrid>
                <a:gridCol w="521421">
                  <a:extLst>
                    <a:ext uri="{9D8B030D-6E8A-4147-A177-3AD203B41FA5}">
                      <a16:colId xmlns:a16="http://schemas.microsoft.com/office/drawing/2014/main" val="505497002"/>
                    </a:ext>
                  </a:extLst>
                </a:gridCol>
                <a:gridCol w="1127218">
                  <a:extLst>
                    <a:ext uri="{9D8B030D-6E8A-4147-A177-3AD203B41FA5}">
                      <a16:colId xmlns:a16="http://schemas.microsoft.com/office/drawing/2014/main" val="3187186321"/>
                    </a:ext>
                  </a:extLst>
                </a:gridCol>
              </a:tblGrid>
              <a:tr h="179161">
                <a:tc>
                  <a:txBody>
                    <a:bodyPr/>
                    <a:lstStyle/>
                    <a:p>
                      <a:endParaRPr lang="en-US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719374"/>
                  </a:ext>
                </a:extLst>
              </a:tr>
              <a:tr h="179161">
                <a:tc>
                  <a:txBody>
                    <a:bodyPr/>
                    <a:lstStyle/>
                    <a:p>
                      <a:endParaRPr lang="en-US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MFC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302214"/>
                  </a:ext>
                </a:extLst>
              </a:tr>
              <a:tr h="179161">
                <a:tc>
                  <a:txBody>
                    <a:bodyPr/>
                    <a:lstStyle/>
                    <a:p>
                      <a:endParaRPr lang="en-US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544704"/>
                  </a:ext>
                </a:extLst>
              </a:tr>
              <a:tr h="179161">
                <a:tc>
                  <a:txBody>
                    <a:bodyPr/>
                    <a:lstStyle/>
                    <a:p>
                      <a:endParaRPr lang="en-US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526211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621C4D72-C598-4BD0-94E8-5FBE906AADDA}"/>
              </a:ext>
            </a:extLst>
          </p:cNvPr>
          <p:cNvSpPr txBox="1"/>
          <p:nvPr/>
        </p:nvSpPr>
        <p:spPr>
          <a:xfrm>
            <a:off x="10372299" y="-46688"/>
            <a:ext cx="19920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Current NDA/PIA in Place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50EF996-89E2-4A5C-8832-151E80F39092}"/>
              </a:ext>
            </a:extLst>
          </p:cNvPr>
          <p:cNvSpPr/>
          <p:nvPr/>
        </p:nvSpPr>
        <p:spPr>
          <a:xfrm>
            <a:off x="8717985" y="4351771"/>
            <a:ext cx="3388998" cy="2224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 graphic to aid in technology visualization (add slides if needed)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915D5F4-49D6-4C68-94DA-5FCF07F40D8D}"/>
              </a:ext>
            </a:extLst>
          </p:cNvPr>
          <p:cNvSpPr/>
          <p:nvPr/>
        </p:nvSpPr>
        <p:spPr>
          <a:xfrm>
            <a:off x="8790661" y="3828199"/>
            <a:ext cx="3289897" cy="29368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GRAPHIC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75C2B4B-FE84-4BC5-AB92-8663DA03F609}"/>
              </a:ext>
            </a:extLst>
          </p:cNvPr>
          <p:cNvCxnSpPr>
            <a:cxnSpLocks/>
          </p:cNvCxnSpPr>
          <p:nvPr/>
        </p:nvCxnSpPr>
        <p:spPr>
          <a:xfrm>
            <a:off x="8731060" y="3828199"/>
            <a:ext cx="0" cy="256032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27B38CB-8FCC-401C-B465-D01A418BB470}"/>
              </a:ext>
            </a:extLst>
          </p:cNvPr>
          <p:cNvSpPr txBox="1"/>
          <p:nvPr/>
        </p:nvSpPr>
        <p:spPr>
          <a:xfrm>
            <a:off x="8872080" y="-43974"/>
            <a:ext cx="19920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Mandatory Fields:</a:t>
            </a:r>
          </a:p>
        </p:txBody>
      </p:sp>
    </p:spTree>
    <p:extLst>
      <p:ext uri="{BB962C8B-B14F-4D97-AF65-F5344CB8AC3E}">
        <p14:creationId xmlns:p14="http://schemas.microsoft.com/office/powerpoint/2010/main" val="3720986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443E2AC01C754FBA98A398DEB86583" ma:contentTypeVersion="6" ma:contentTypeDescription="Create a new document." ma:contentTypeScope="" ma:versionID="55ee3d6741aa8db885827deaf460515a">
  <xsd:schema xmlns:xsd="http://www.w3.org/2001/XMLSchema" xmlns:xs="http://www.w3.org/2001/XMLSchema" xmlns:p="http://schemas.microsoft.com/office/2006/metadata/properties" xmlns:ns1="http://schemas.microsoft.com/sharepoint/v3" xmlns:ns2="e5669ede-3fe6-4502-bc1b-8cee4d4863cb" targetNamespace="http://schemas.microsoft.com/office/2006/metadata/properties" ma:root="true" ma:fieldsID="6deda52369c8114888efe1cc3260e365" ns1:_="" ns2:_="">
    <xsd:import namespace="http://schemas.microsoft.com/sharepoint/v3"/>
    <xsd:import namespace="e5669ede-3fe6-4502-bc1b-8cee4d4863cb"/>
    <xsd:element name="properties">
      <xsd:complexType>
        <xsd:sequence>
          <xsd:element name="documentManagement">
            <xsd:complexType>
              <xsd:all>
                <xsd:element ref="ns2:SIP_Label_Document"/>
                <xsd:element ref="ns1:AverageRating" minOccurs="0"/>
                <xsd:element ref="ns1:RatingCount" minOccurs="0"/>
                <xsd:element ref="ns2:TaxKeywordTaxHTField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9" nillable="true" ma:displayName="Rating (0-5)" ma:decimals="2" ma:description="Average value of all the ratings that have been submitted" ma:internalName="Rating_x0020__x0028_0_x002d_5_x0029_" ma:readOnly="true">
      <xsd:simpleType>
        <xsd:restriction base="dms:Number"/>
      </xsd:simpleType>
    </xsd:element>
    <xsd:element name="RatingCount" ma:index="10" nillable="true" ma:displayName="Number of Ratings" ma:decimals="0" ma:description="Number of ratings submitted" ma:internalName="Number_x0020_of_x0020_Ratings" ma:readOnly="tru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669ede-3fe6-4502-bc1b-8cee4d4863cb" elementFormDefault="qualified">
    <xsd:import namespace="http://schemas.microsoft.com/office/2006/documentManagement/types"/>
    <xsd:import namespace="http://schemas.microsoft.com/office/infopath/2007/PartnerControls"/>
    <xsd:element name="SIP_Label_Document" ma:index="8" ma:displayName="Sensitive Information Protection (SIP) Label" ma:internalName="Sensitive_x0020_Information_x0020_Protection_x0020__x0028_SIP_x0029__x0020_Label">
      <xsd:simpleType>
        <xsd:restriction base="dms:Unknown"/>
      </xsd:simpleType>
    </xsd:element>
    <xsd:element name="TaxKeywordTaxHTField" ma:index="12" nillable="true" ma:taxonomy="true" ma:internalName="TaxKeywordTaxHTField" ma:taxonomyFieldName="Enterprise_x0020_Keywords" ma:displayName="Enterprise Keywords" ma:fieldId="{23f27201-bee3-471e-b2e7-b64fd8b7ca38}" ma:taxonomyMulti="true" ma:sspId="5f68076a-9896-4f70-850d-4130ed0339a6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hidden="true" ma:list="{fba616a7-2de3-4ece-a705-e79466a2ad75}" ma:internalName="TaxCatchAll" ma:showField="CatchAllData" ma:web="e5669ede-3fe6-4502-bc1b-8cee4d4863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IP_Label_Document xmlns="e5669ede-3fe6-4502-bc1b-8cee4d4863cb">;#0;#Unrestricted;#True;#;#;#;#</SIP_Label_Document>
    <TaxCatchAll xmlns="e5669ede-3fe6-4502-bc1b-8cee4d4863cb"/>
    <TaxKeywordTaxHTField xmlns="e5669ede-3fe6-4502-bc1b-8cee4d4863cb">
      <Terms xmlns="http://schemas.microsoft.com/office/infopath/2007/PartnerControls"/>
    </TaxKeywordTaxHTField>
    <AverageRating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EFE5B32-484F-4053-A4EC-501B381CEA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5669ede-3fe6-4502-bc1b-8cee4d4863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221D066-449A-413F-B079-FF1938E4EC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71D98E-769F-465A-BDCC-9CC0413E103F}">
  <ds:schemaRefs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e5669ede-3fe6-4502-bc1b-8cee4d4863cb"/>
    <ds:schemaRef ds:uri="http://purl.org/dc/elements/1.1/"/>
    <ds:schemaRef ds:uri="http://schemas.openxmlformats.org/package/2006/metadata/core-properties"/>
    <ds:schemaRef ds:uri="http://schemas.microsoft.com/sharepoint/v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28357</TotalTime>
  <Words>395</Words>
  <Application>Microsoft Office PowerPoint</Application>
  <PresentationFormat>Widescreen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Segoe UI</vt:lpstr>
      <vt:lpstr>Wingdings</vt:lpstr>
      <vt:lpstr>Office Theme</vt:lpstr>
      <vt:lpstr>PowerPoint Presentation</vt:lpstr>
    </vt:vector>
  </TitlesOfParts>
  <Company>Lockheed Martin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jesus.isarraras@lmco.com</dc:creator>
  <cp:keywords/>
  <cp:lastModifiedBy>Buchan, Orysia D (US)</cp:lastModifiedBy>
  <cp:revision>461</cp:revision>
  <cp:lastPrinted>2018-06-28T18:47:57Z</cp:lastPrinted>
  <dcterms:created xsi:type="dcterms:W3CDTF">2016-04-26T15:33:44Z</dcterms:created>
  <dcterms:modified xsi:type="dcterms:W3CDTF">2023-12-07T14:45:14Z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0x01010023443E2AC01C754FBA98A398DEB86583</vt:lpwstr>
  </property>
  <property fmtid="{D5CDD505-2E9C-101B-9397-08002B2CF9AE}" pid="3" name="SIP_Label_Display">
    <vt:lpwstr>Unrestricted; </vt:lpwstr>
  </property>
  <property fmtid="{D5CDD505-2E9C-101B-9397-08002B2CF9AE}" pid="4" name="SIP_Label_Data">
    <vt:lpwstr>;#0;#Unrestricted;#True;#;#;#;#</vt:lpwstr>
  </property>
  <property fmtid="{D5CDD505-2E9C-101B-9397-08002B2CF9AE}" pid="5" name="Enterprise Keywords">
    <vt:lpwstr/>
  </property>
  <property fmtid="{D5CDD505-2E9C-101B-9397-08002B2CF9AE}" pid="6" name="LM SIP Document Sensitivity">
    <vt:lpwstr/>
  </property>
  <property fmtid="{D5CDD505-2E9C-101B-9397-08002B2CF9AE}" pid="7" name="Document Author">
    <vt:lpwstr>ACCT04\orduplak</vt:lpwstr>
  </property>
  <property fmtid="{D5CDD505-2E9C-101B-9397-08002B2CF9AE}" pid="8" name="Document Sensitivity">
    <vt:lpwstr>1</vt:lpwstr>
  </property>
  <property fmtid="{D5CDD505-2E9C-101B-9397-08002B2CF9AE}" pid="9" name="ThirdParty">
    <vt:lpwstr/>
  </property>
  <property fmtid="{D5CDD505-2E9C-101B-9397-08002B2CF9AE}" pid="10" name="OCI Restriction">
    <vt:bool>false</vt:bool>
  </property>
  <property fmtid="{D5CDD505-2E9C-101B-9397-08002B2CF9AE}" pid="11" name="OCI Additional Info">
    <vt:lpwstr/>
  </property>
  <property fmtid="{D5CDD505-2E9C-101B-9397-08002B2CF9AE}" pid="12" name="Allow Header Overwrite">
    <vt:bool>false</vt:bool>
  </property>
  <property fmtid="{D5CDD505-2E9C-101B-9397-08002B2CF9AE}" pid="13" name="Allow Footer Overwrite">
    <vt:bool>false</vt:bool>
  </property>
  <property fmtid="{D5CDD505-2E9C-101B-9397-08002B2CF9AE}" pid="14" name="Multiple Selected">
    <vt:lpwstr>-1</vt:lpwstr>
  </property>
  <property fmtid="{D5CDD505-2E9C-101B-9397-08002B2CF9AE}" pid="15" name="SIPLongWording">
    <vt:lpwstr/>
  </property>
  <property fmtid="{D5CDD505-2E9C-101B-9397-08002B2CF9AE}" pid="16" name="checkedProgramsCount">
    <vt:i4>0</vt:i4>
  </property>
  <property fmtid="{D5CDD505-2E9C-101B-9397-08002B2CF9AE}" pid="17" name="ExpCountry">
    <vt:lpwstr/>
  </property>
  <property fmtid="{D5CDD505-2E9C-101B-9397-08002B2CF9AE}" pid="18" name="MSIP_Label_502bc7c3-f152-4da1-98bd-f7a1bebdf752_Enabled">
    <vt:lpwstr>true</vt:lpwstr>
  </property>
  <property fmtid="{D5CDD505-2E9C-101B-9397-08002B2CF9AE}" pid="19" name="MSIP_Label_502bc7c3-f152-4da1-98bd-f7a1bebdf752_SetDate">
    <vt:lpwstr>2023-12-01T13:27:40Z</vt:lpwstr>
  </property>
  <property fmtid="{D5CDD505-2E9C-101B-9397-08002B2CF9AE}" pid="20" name="MSIP_Label_502bc7c3-f152-4da1-98bd-f7a1bebdf752_Method">
    <vt:lpwstr>Privileged</vt:lpwstr>
  </property>
  <property fmtid="{D5CDD505-2E9C-101B-9397-08002B2CF9AE}" pid="21" name="MSIP_Label_502bc7c3-f152-4da1-98bd-f7a1bebdf752_Name">
    <vt:lpwstr>Unrestricted</vt:lpwstr>
  </property>
  <property fmtid="{D5CDD505-2E9C-101B-9397-08002B2CF9AE}" pid="22" name="MSIP_Label_502bc7c3-f152-4da1-98bd-f7a1bebdf752_SiteId">
    <vt:lpwstr>b18f006c-b0fc-467d-b23a-a35b5695b5dc</vt:lpwstr>
  </property>
  <property fmtid="{D5CDD505-2E9C-101B-9397-08002B2CF9AE}" pid="23" name="MSIP_Label_502bc7c3-f152-4da1-98bd-f7a1bebdf752_ActionId">
    <vt:lpwstr>67824e30-1016-4ffc-a4fa-51b860118fc6</vt:lpwstr>
  </property>
  <property fmtid="{D5CDD505-2E9C-101B-9397-08002B2CF9AE}" pid="24" name="MSIP_Label_502bc7c3-f152-4da1-98bd-f7a1bebdf752_ContentBits">
    <vt:lpwstr>0</vt:lpwstr>
  </property>
</Properties>
</file>